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8"/>
  </p:notesMasterIdLst>
  <p:handoutMasterIdLst>
    <p:handoutMasterId r:id="rId39"/>
  </p:handoutMasterIdLst>
  <p:sldIdLst>
    <p:sldId id="294" r:id="rId5"/>
    <p:sldId id="1200" r:id="rId6"/>
    <p:sldId id="1220" r:id="rId7"/>
    <p:sldId id="1223" r:id="rId8"/>
    <p:sldId id="1201" r:id="rId9"/>
    <p:sldId id="1064" r:id="rId10"/>
    <p:sldId id="1202" r:id="rId11"/>
    <p:sldId id="1210" r:id="rId12"/>
    <p:sldId id="1203" r:id="rId13"/>
    <p:sldId id="1211" r:id="rId14"/>
    <p:sldId id="1205" r:id="rId15"/>
    <p:sldId id="1207" r:id="rId16"/>
    <p:sldId id="1206" r:id="rId17"/>
    <p:sldId id="1213" r:id="rId18"/>
    <p:sldId id="1224" r:id="rId19"/>
    <p:sldId id="1204" r:id="rId20"/>
    <p:sldId id="1208" r:id="rId21"/>
    <p:sldId id="1209" r:id="rId22"/>
    <p:sldId id="1221" r:id="rId23"/>
    <p:sldId id="1212" r:id="rId24"/>
    <p:sldId id="1214" r:id="rId25"/>
    <p:sldId id="1227" r:id="rId26"/>
    <p:sldId id="1215" r:id="rId27"/>
    <p:sldId id="1216" r:id="rId28"/>
    <p:sldId id="1222" r:id="rId29"/>
    <p:sldId id="1217" r:id="rId30"/>
    <p:sldId id="1218" r:id="rId31"/>
    <p:sldId id="1219" r:id="rId32"/>
    <p:sldId id="1229" r:id="rId33"/>
    <p:sldId id="1228" r:id="rId34"/>
    <p:sldId id="1225" r:id="rId35"/>
    <p:sldId id="1226" r:id="rId36"/>
    <p:sldId id="11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29" userDrawn="1">
          <p15:clr>
            <a:srgbClr val="A4A3A4"/>
          </p15:clr>
        </p15:guide>
        <p15:guide id="2" orient="horz" pos="2616" userDrawn="1">
          <p15:clr>
            <a:srgbClr val="A4A3A4"/>
          </p15:clr>
        </p15:guide>
        <p15:guide id="3" pos="3018" userDrawn="1">
          <p15:clr>
            <a:srgbClr val="A4A3A4"/>
          </p15:clr>
        </p15:guide>
        <p15:guide id="4" pos="2794" userDrawn="1">
          <p15:clr>
            <a:srgbClr val="A4A3A4"/>
          </p15:clr>
        </p15:guide>
        <p15:guide id="5" pos="2081" userDrawn="1">
          <p15:clr>
            <a:srgbClr val="A4A3A4"/>
          </p15:clr>
        </p15:guide>
        <p15:guide id="6" pos="1844" userDrawn="1">
          <p15:clr>
            <a:srgbClr val="A4A3A4"/>
          </p15:clr>
        </p15:guide>
        <p15:guide id="7" pos="1145" userDrawn="1">
          <p15:clr>
            <a:srgbClr val="A4A3A4"/>
          </p15:clr>
        </p15:guide>
        <p15:guide id="8" pos="925" userDrawn="1">
          <p15:clr>
            <a:srgbClr val="A4A3A4"/>
          </p15:clr>
        </p15:guide>
        <p15:guide id="9" pos="211" userDrawn="1">
          <p15:clr>
            <a:srgbClr val="A4A3A4"/>
          </p15:clr>
        </p15:guide>
        <p15:guide id="10" pos="3953" userDrawn="1">
          <p15:clr>
            <a:srgbClr val="A4A3A4"/>
          </p15:clr>
        </p15:guide>
        <p15:guide id="11" pos="4664" userDrawn="1">
          <p15:clr>
            <a:srgbClr val="A4A3A4"/>
          </p15:clr>
        </p15:guide>
        <p15:guide id="13" pos="5599" userDrawn="1">
          <p15:clr>
            <a:srgbClr val="A4A3A4"/>
          </p15:clr>
        </p15:guide>
        <p15:guide id="14" pos="5819" userDrawn="1">
          <p15:clr>
            <a:srgbClr val="A4A3A4"/>
          </p15:clr>
        </p15:guide>
        <p15:guide id="15" pos="6528" userDrawn="1">
          <p15:clr>
            <a:srgbClr val="A4A3A4"/>
          </p15:clr>
        </p15:guide>
        <p15:guide id="16" pos="6753" userDrawn="1">
          <p15:clr>
            <a:srgbClr val="A4A3A4"/>
          </p15:clr>
        </p15:guide>
        <p15:guide id="17" pos="7469" userDrawn="1">
          <p15:clr>
            <a:srgbClr val="A4A3A4"/>
          </p15:clr>
        </p15:guide>
        <p15:guide id="18" orient="horz" pos="205" userDrawn="1">
          <p15:clr>
            <a:srgbClr val="A4A3A4"/>
          </p15:clr>
        </p15:guide>
        <p15:guide id="19" orient="horz" pos="1111" userDrawn="1">
          <p15:clr>
            <a:srgbClr val="A4A3A4"/>
          </p15:clr>
        </p15:guide>
        <p15:guide id="20" orient="horz" pos="1416" userDrawn="1">
          <p15:clr>
            <a:srgbClr val="A4A3A4"/>
          </p15:clr>
        </p15:guide>
        <p15:guide id="21" orient="horz" pos="2205" userDrawn="1">
          <p15:clr>
            <a:srgbClr val="A4A3A4"/>
          </p15:clr>
        </p15:guide>
        <p15:guide id="22" orient="horz" pos="3814" userDrawn="1">
          <p15:clr>
            <a:srgbClr val="A4A3A4"/>
          </p15:clr>
        </p15:guide>
        <p15:guide id="23" orient="horz" pos="4110" userDrawn="1">
          <p15:clr>
            <a:srgbClr val="A4A3A4"/>
          </p15:clr>
        </p15:guide>
        <p15:guide id="24" pos="4889" userDrawn="1">
          <p15:clr>
            <a:srgbClr val="A4A3A4"/>
          </p15:clr>
        </p15:guide>
        <p15:guide id="29" orient="horz" pos="3362" userDrawn="1">
          <p15:clr>
            <a:srgbClr val="A4A3A4"/>
          </p15:clr>
        </p15:guide>
        <p15:guide id="30" orient="horz" pos="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lejo Martinez, Alberto" initials="VMA" lastIdx="3" clrIdx="0">
    <p:extLst>
      <p:ext uri="{19B8F6BF-5375-455C-9EA6-DF929625EA0E}">
        <p15:presenceInfo xmlns:p15="http://schemas.microsoft.com/office/powerpoint/2012/main" userId="S::a.vallejo.martinez@accenture.com::bdca3fcc-3b51-4661-b584-0cf4c9eb4c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95"/>
    <a:srgbClr val="A100FF"/>
    <a:srgbClr val="8100CD"/>
    <a:srgbClr val="ECCCFF"/>
    <a:srgbClr val="870F4E"/>
    <a:srgbClr val="00BAFF"/>
    <a:srgbClr val="E1F240"/>
    <a:srgbClr val="FB37BA"/>
    <a:srgbClr val="5E023F"/>
    <a:srgbClr val="245A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BEE03-1EDE-4718-932C-EC733BA2909D}" v="701" dt="2023-09-05T13:55:27.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373" autoAdjust="0"/>
  </p:normalViewPr>
  <p:slideViewPr>
    <p:cSldViewPr snapToGrid="0">
      <p:cViewPr varScale="1">
        <p:scale>
          <a:sx n="111" d="100"/>
          <a:sy n="111" d="100"/>
        </p:scale>
        <p:origin x="594" y="96"/>
      </p:cViewPr>
      <p:guideLst>
        <p:guide pos="3729"/>
        <p:guide orient="horz" pos="2616"/>
        <p:guide pos="3018"/>
        <p:guide pos="2794"/>
        <p:guide pos="2081"/>
        <p:guide pos="1844"/>
        <p:guide pos="1145"/>
        <p:guide pos="925"/>
        <p:guide pos="211"/>
        <p:guide pos="3953"/>
        <p:guide pos="4664"/>
        <p:guide pos="5599"/>
        <p:guide pos="5819"/>
        <p:guide pos="6528"/>
        <p:guide pos="6753"/>
        <p:guide pos="7469"/>
        <p:guide orient="horz" pos="205"/>
        <p:guide orient="horz" pos="1111"/>
        <p:guide orient="horz" pos="1416"/>
        <p:guide orient="horz" pos="2205"/>
        <p:guide orient="horz" pos="3814"/>
        <p:guide orient="horz" pos="4110"/>
        <p:guide pos="4889"/>
        <p:guide orient="horz" pos="3362"/>
        <p:guide orient="horz" pos="861"/>
      </p:guideLst>
    </p:cSldViewPr>
  </p:slideViewPr>
  <p:notesTextViewPr>
    <p:cViewPr>
      <p:scale>
        <a:sx n="3" d="2"/>
        <a:sy n="3" d="2"/>
      </p:scale>
      <p:origin x="0" y="0"/>
    </p:cViewPr>
  </p:notesTextViewPr>
  <p:sorterViewPr>
    <p:cViewPr varScale="1">
      <p:scale>
        <a:sx n="100" d="100"/>
        <a:sy n="100" d="100"/>
      </p:scale>
      <p:origin x="0" y="-112968"/>
    </p:cViewPr>
  </p:sorterViewPr>
  <p:notesViewPr>
    <p:cSldViewPr snapToGrid="0" showGuides="1">
      <p:cViewPr varScale="1">
        <p:scale>
          <a:sx n="92" d="100"/>
          <a:sy n="92" d="100"/>
        </p:scale>
        <p:origin x="25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DF0D1C-6BBB-4D0F-825D-AB5615F85767}" type="datetimeFigureOut">
              <a:rPr lang="en-AU" smtClean="0">
                <a:latin typeface="Arial" panose="020B0604020202020204" pitchFamily="34" charset="0"/>
              </a:rPr>
              <a:t>24/02/2024</a:t>
            </a:fld>
            <a:endParaRPr lang="en-AU"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EB3A75-3D45-48A3-A205-F58769396C86}" type="slidenum">
              <a:rPr lang="en-AU" smtClean="0">
                <a:latin typeface="Arial" panose="020B0604020202020204" pitchFamily="34" charset="0"/>
              </a:rPr>
              <a:t>‹#›</a:t>
            </a:fld>
            <a:endParaRPr lang="en-AU" dirty="0">
              <a:latin typeface="Arial" panose="020B0604020202020204" pitchFamily="34" charset="0"/>
            </a:endParaRPr>
          </a:p>
        </p:txBody>
      </p:sp>
    </p:spTree>
    <p:extLst>
      <p:ext uri="{BB962C8B-B14F-4D97-AF65-F5344CB8AC3E}">
        <p14:creationId xmlns:p14="http://schemas.microsoft.com/office/powerpoint/2010/main" val="1199211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E09F651E-BA7C-4E9C-8918-9342026E9CA9}" type="datetimeFigureOut">
              <a:rPr lang="en-AU" smtClean="0"/>
              <a:pPr/>
              <a:t>24/02/2024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4C2469E-A12A-44A9-9907-2A6DE1949567}" type="slidenum">
              <a:rPr lang="en-AU" smtClean="0"/>
              <a:pPr/>
              <a:t>‹#›</a:t>
            </a:fld>
            <a:endParaRPr lang="en-AU" dirty="0"/>
          </a:p>
        </p:txBody>
      </p:sp>
    </p:spTree>
    <p:extLst>
      <p:ext uri="{BB962C8B-B14F-4D97-AF65-F5344CB8AC3E}">
        <p14:creationId xmlns:p14="http://schemas.microsoft.com/office/powerpoint/2010/main" val="172461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a:t>
            </a:fld>
            <a:endParaRPr lang="en-AU" dirty="0"/>
          </a:p>
        </p:txBody>
      </p:sp>
    </p:spTree>
    <p:extLst>
      <p:ext uri="{BB962C8B-B14F-4D97-AF65-F5344CB8AC3E}">
        <p14:creationId xmlns:p14="http://schemas.microsoft.com/office/powerpoint/2010/main" val="351465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10</a:t>
            </a:fld>
            <a:endParaRPr lang="en-AU" dirty="0"/>
          </a:p>
        </p:txBody>
      </p:sp>
    </p:spTree>
    <p:extLst>
      <p:ext uri="{BB962C8B-B14F-4D97-AF65-F5344CB8AC3E}">
        <p14:creationId xmlns:p14="http://schemas.microsoft.com/office/powerpoint/2010/main" val="2898316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11</a:t>
            </a:fld>
            <a:endParaRPr lang="en-AU" dirty="0"/>
          </a:p>
        </p:txBody>
      </p:sp>
    </p:spTree>
    <p:extLst>
      <p:ext uri="{BB962C8B-B14F-4D97-AF65-F5344CB8AC3E}">
        <p14:creationId xmlns:p14="http://schemas.microsoft.com/office/powerpoint/2010/main" val="1285738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12</a:t>
            </a:fld>
            <a:endParaRPr lang="en-AU" dirty="0"/>
          </a:p>
        </p:txBody>
      </p:sp>
    </p:spTree>
    <p:extLst>
      <p:ext uri="{BB962C8B-B14F-4D97-AF65-F5344CB8AC3E}">
        <p14:creationId xmlns:p14="http://schemas.microsoft.com/office/powerpoint/2010/main" val="317763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13</a:t>
            </a:fld>
            <a:endParaRPr lang="en-AU" dirty="0"/>
          </a:p>
        </p:txBody>
      </p:sp>
    </p:spTree>
    <p:extLst>
      <p:ext uri="{BB962C8B-B14F-4D97-AF65-F5344CB8AC3E}">
        <p14:creationId xmlns:p14="http://schemas.microsoft.com/office/powerpoint/2010/main" val="202415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14</a:t>
            </a:fld>
            <a:endParaRPr lang="en-AU" dirty="0"/>
          </a:p>
        </p:txBody>
      </p:sp>
    </p:spTree>
    <p:extLst>
      <p:ext uri="{BB962C8B-B14F-4D97-AF65-F5344CB8AC3E}">
        <p14:creationId xmlns:p14="http://schemas.microsoft.com/office/powerpoint/2010/main" val="383659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15</a:t>
            </a:fld>
            <a:endParaRPr lang="en-AU" dirty="0"/>
          </a:p>
        </p:txBody>
      </p:sp>
    </p:spTree>
    <p:extLst>
      <p:ext uri="{BB962C8B-B14F-4D97-AF65-F5344CB8AC3E}">
        <p14:creationId xmlns:p14="http://schemas.microsoft.com/office/powerpoint/2010/main" val="135046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16</a:t>
            </a:fld>
            <a:endParaRPr lang="en-AU" dirty="0"/>
          </a:p>
        </p:txBody>
      </p:sp>
    </p:spTree>
    <p:extLst>
      <p:ext uri="{BB962C8B-B14F-4D97-AF65-F5344CB8AC3E}">
        <p14:creationId xmlns:p14="http://schemas.microsoft.com/office/powerpoint/2010/main" val="1437528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17</a:t>
            </a:fld>
            <a:endParaRPr lang="en-AU" dirty="0"/>
          </a:p>
        </p:txBody>
      </p:sp>
    </p:spTree>
    <p:extLst>
      <p:ext uri="{BB962C8B-B14F-4D97-AF65-F5344CB8AC3E}">
        <p14:creationId xmlns:p14="http://schemas.microsoft.com/office/powerpoint/2010/main" val="2901908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18</a:t>
            </a:fld>
            <a:endParaRPr lang="en-AU" dirty="0"/>
          </a:p>
        </p:txBody>
      </p:sp>
    </p:spTree>
    <p:extLst>
      <p:ext uri="{BB962C8B-B14F-4D97-AF65-F5344CB8AC3E}">
        <p14:creationId xmlns:p14="http://schemas.microsoft.com/office/powerpoint/2010/main" val="197985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19</a:t>
            </a:fld>
            <a:endParaRPr lang="en-AU" dirty="0"/>
          </a:p>
        </p:txBody>
      </p:sp>
    </p:spTree>
    <p:extLst>
      <p:ext uri="{BB962C8B-B14F-4D97-AF65-F5344CB8AC3E}">
        <p14:creationId xmlns:p14="http://schemas.microsoft.com/office/powerpoint/2010/main" val="222873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a:t>
            </a:fld>
            <a:endParaRPr lang="en-AU" dirty="0"/>
          </a:p>
        </p:txBody>
      </p:sp>
    </p:spTree>
    <p:extLst>
      <p:ext uri="{BB962C8B-B14F-4D97-AF65-F5344CB8AC3E}">
        <p14:creationId xmlns:p14="http://schemas.microsoft.com/office/powerpoint/2010/main" val="11970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20</a:t>
            </a:fld>
            <a:endParaRPr lang="en-AU" dirty="0"/>
          </a:p>
        </p:txBody>
      </p:sp>
    </p:spTree>
    <p:extLst>
      <p:ext uri="{BB962C8B-B14F-4D97-AF65-F5344CB8AC3E}">
        <p14:creationId xmlns:p14="http://schemas.microsoft.com/office/powerpoint/2010/main" val="3894754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21</a:t>
            </a:fld>
            <a:endParaRPr lang="en-AU" dirty="0"/>
          </a:p>
        </p:txBody>
      </p:sp>
    </p:spTree>
    <p:extLst>
      <p:ext uri="{BB962C8B-B14F-4D97-AF65-F5344CB8AC3E}">
        <p14:creationId xmlns:p14="http://schemas.microsoft.com/office/powerpoint/2010/main" val="2515900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22</a:t>
            </a:fld>
            <a:endParaRPr lang="en-AU" dirty="0"/>
          </a:p>
        </p:txBody>
      </p:sp>
    </p:spTree>
    <p:extLst>
      <p:ext uri="{BB962C8B-B14F-4D97-AF65-F5344CB8AC3E}">
        <p14:creationId xmlns:p14="http://schemas.microsoft.com/office/powerpoint/2010/main" val="312818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23</a:t>
            </a:fld>
            <a:endParaRPr lang="en-AU" dirty="0"/>
          </a:p>
        </p:txBody>
      </p:sp>
    </p:spTree>
    <p:extLst>
      <p:ext uri="{BB962C8B-B14F-4D97-AF65-F5344CB8AC3E}">
        <p14:creationId xmlns:p14="http://schemas.microsoft.com/office/powerpoint/2010/main" val="129913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24</a:t>
            </a:fld>
            <a:endParaRPr lang="en-AU" dirty="0"/>
          </a:p>
        </p:txBody>
      </p:sp>
    </p:spTree>
    <p:extLst>
      <p:ext uri="{BB962C8B-B14F-4D97-AF65-F5344CB8AC3E}">
        <p14:creationId xmlns:p14="http://schemas.microsoft.com/office/powerpoint/2010/main" val="3931478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25</a:t>
            </a:fld>
            <a:endParaRPr lang="en-AU" dirty="0"/>
          </a:p>
        </p:txBody>
      </p:sp>
    </p:spTree>
    <p:extLst>
      <p:ext uri="{BB962C8B-B14F-4D97-AF65-F5344CB8AC3E}">
        <p14:creationId xmlns:p14="http://schemas.microsoft.com/office/powerpoint/2010/main" val="1459467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26</a:t>
            </a:fld>
            <a:endParaRPr lang="en-AU" dirty="0"/>
          </a:p>
        </p:txBody>
      </p:sp>
    </p:spTree>
    <p:extLst>
      <p:ext uri="{BB962C8B-B14F-4D97-AF65-F5344CB8AC3E}">
        <p14:creationId xmlns:p14="http://schemas.microsoft.com/office/powerpoint/2010/main" val="3504949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27</a:t>
            </a:fld>
            <a:endParaRPr lang="en-AU" dirty="0"/>
          </a:p>
        </p:txBody>
      </p:sp>
    </p:spTree>
    <p:extLst>
      <p:ext uri="{BB962C8B-B14F-4D97-AF65-F5344CB8AC3E}">
        <p14:creationId xmlns:p14="http://schemas.microsoft.com/office/powerpoint/2010/main" val="1584978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28</a:t>
            </a:fld>
            <a:endParaRPr lang="en-AU" dirty="0"/>
          </a:p>
        </p:txBody>
      </p:sp>
    </p:spTree>
    <p:extLst>
      <p:ext uri="{BB962C8B-B14F-4D97-AF65-F5344CB8AC3E}">
        <p14:creationId xmlns:p14="http://schemas.microsoft.com/office/powerpoint/2010/main" val="121828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29</a:t>
            </a:fld>
            <a:endParaRPr lang="en-AU" dirty="0"/>
          </a:p>
        </p:txBody>
      </p:sp>
    </p:spTree>
    <p:extLst>
      <p:ext uri="{BB962C8B-B14F-4D97-AF65-F5344CB8AC3E}">
        <p14:creationId xmlns:p14="http://schemas.microsoft.com/office/powerpoint/2010/main" val="364379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3</a:t>
            </a:fld>
            <a:endParaRPr lang="en-AU" dirty="0"/>
          </a:p>
        </p:txBody>
      </p:sp>
    </p:spTree>
    <p:extLst>
      <p:ext uri="{BB962C8B-B14F-4D97-AF65-F5344CB8AC3E}">
        <p14:creationId xmlns:p14="http://schemas.microsoft.com/office/powerpoint/2010/main" val="905378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30</a:t>
            </a:fld>
            <a:endParaRPr lang="en-AU" dirty="0"/>
          </a:p>
        </p:txBody>
      </p:sp>
    </p:spTree>
    <p:extLst>
      <p:ext uri="{BB962C8B-B14F-4D97-AF65-F5344CB8AC3E}">
        <p14:creationId xmlns:p14="http://schemas.microsoft.com/office/powerpoint/2010/main" val="650651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31</a:t>
            </a:fld>
            <a:endParaRPr lang="en-AU" dirty="0"/>
          </a:p>
        </p:txBody>
      </p:sp>
    </p:spTree>
    <p:extLst>
      <p:ext uri="{BB962C8B-B14F-4D97-AF65-F5344CB8AC3E}">
        <p14:creationId xmlns:p14="http://schemas.microsoft.com/office/powerpoint/2010/main" val="4288387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32</a:t>
            </a:fld>
            <a:endParaRPr lang="en-AU" dirty="0"/>
          </a:p>
        </p:txBody>
      </p:sp>
    </p:spTree>
    <p:extLst>
      <p:ext uri="{BB962C8B-B14F-4D97-AF65-F5344CB8AC3E}">
        <p14:creationId xmlns:p14="http://schemas.microsoft.com/office/powerpoint/2010/main" val="1566659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33</a:t>
            </a:fld>
            <a:endParaRPr lang="en-AU" dirty="0"/>
          </a:p>
        </p:txBody>
      </p:sp>
    </p:spTree>
    <p:extLst>
      <p:ext uri="{BB962C8B-B14F-4D97-AF65-F5344CB8AC3E}">
        <p14:creationId xmlns:p14="http://schemas.microsoft.com/office/powerpoint/2010/main" val="343397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4</a:t>
            </a:fld>
            <a:endParaRPr lang="en-AU" dirty="0"/>
          </a:p>
        </p:txBody>
      </p:sp>
    </p:spTree>
    <p:extLst>
      <p:ext uri="{BB962C8B-B14F-4D97-AF65-F5344CB8AC3E}">
        <p14:creationId xmlns:p14="http://schemas.microsoft.com/office/powerpoint/2010/main" val="1281078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5</a:t>
            </a:fld>
            <a:endParaRPr lang="en-AU" dirty="0"/>
          </a:p>
        </p:txBody>
      </p:sp>
    </p:spTree>
    <p:extLst>
      <p:ext uri="{BB962C8B-B14F-4D97-AF65-F5344CB8AC3E}">
        <p14:creationId xmlns:p14="http://schemas.microsoft.com/office/powerpoint/2010/main" val="39804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6</a:t>
            </a:fld>
            <a:endParaRPr lang="en-AU" dirty="0"/>
          </a:p>
        </p:txBody>
      </p:sp>
    </p:spTree>
    <p:extLst>
      <p:ext uri="{BB962C8B-B14F-4D97-AF65-F5344CB8AC3E}">
        <p14:creationId xmlns:p14="http://schemas.microsoft.com/office/powerpoint/2010/main" val="339692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7</a:t>
            </a:fld>
            <a:endParaRPr lang="en-AU" dirty="0"/>
          </a:p>
        </p:txBody>
      </p:sp>
    </p:spTree>
    <p:extLst>
      <p:ext uri="{BB962C8B-B14F-4D97-AF65-F5344CB8AC3E}">
        <p14:creationId xmlns:p14="http://schemas.microsoft.com/office/powerpoint/2010/main" val="4030659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8</a:t>
            </a:fld>
            <a:endParaRPr lang="en-AU" dirty="0"/>
          </a:p>
        </p:txBody>
      </p:sp>
    </p:spTree>
    <p:extLst>
      <p:ext uri="{BB962C8B-B14F-4D97-AF65-F5344CB8AC3E}">
        <p14:creationId xmlns:p14="http://schemas.microsoft.com/office/powerpoint/2010/main" val="120787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34C2469E-A12A-44A9-9907-2A6DE1949567}" type="slidenum">
              <a:rPr lang="en-AU" smtClean="0"/>
              <a:pPr/>
              <a:t>9</a:t>
            </a:fld>
            <a:endParaRPr lang="en-AU" dirty="0"/>
          </a:p>
        </p:txBody>
      </p:sp>
    </p:spTree>
    <p:extLst>
      <p:ext uri="{BB962C8B-B14F-4D97-AF65-F5344CB8AC3E}">
        <p14:creationId xmlns:p14="http://schemas.microsoft.com/office/powerpoint/2010/main" val="7281157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Tech Adv">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35" name="GTS_Consulting_KEYLINE_darkBG" hidden="1"/>
          <p:cNvPicPr>
            <a:picLocks noChangeAspect="1"/>
          </p:cNvPicPr>
          <p:nvPr userDrawn="1"/>
        </p:nvPicPr>
        <p:blipFill>
          <a:blip r:embed="rId3"/>
          <a:stretch>
            <a:fillRect/>
          </a:stretch>
        </p:blipFill>
        <p:spPr>
          <a:xfrm>
            <a:off x="1144568" y="479658"/>
            <a:ext cx="5857157" cy="6076800"/>
          </a:xfrm>
          <a:prstGeom prst="rect">
            <a:avLst/>
          </a:prstGeom>
        </p:spPr>
      </p:pic>
      <p:pic>
        <p:nvPicPr>
          <p:cNvPr id="30" name="GTS_Consulting_KEYLINE_lightBG" hidden="1"/>
          <p:cNvPicPr>
            <a:picLocks noChangeAspect="1"/>
          </p:cNvPicPr>
          <p:nvPr userDrawn="1"/>
        </p:nvPicPr>
        <p:blipFill>
          <a:blip r:embed="rId4"/>
          <a:stretch>
            <a:fillRect/>
          </a:stretch>
        </p:blipFill>
        <p:spPr>
          <a:xfrm>
            <a:off x="1144568" y="479658"/>
            <a:ext cx="5857156" cy="6076800"/>
          </a:xfrm>
          <a:prstGeom prst="rect">
            <a:avLst/>
          </a:prstGeom>
        </p:spPr>
      </p:pic>
      <p:pic>
        <p:nvPicPr>
          <p:cNvPr id="34" name="GTS_Consulting_GRADIENT_darkBG" hidden="1"/>
          <p:cNvPicPr>
            <a:picLocks noChangeAspect="1"/>
          </p:cNvPicPr>
          <p:nvPr userDrawn="1"/>
        </p:nvPicPr>
        <p:blipFill>
          <a:blip r:embed="rId5"/>
          <a:stretch>
            <a:fillRect/>
          </a:stretch>
        </p:blipFill>
        <p:spPr>
          <a:xfrm>
            <a:off x="1144568" y="479658"/>
            <a:ext cx="5857156" cy="6076800"/>
          </a:xfrm>
          <a:prstGeom prst="rect">
            <a:avLst/>
          </a:prstGeom>
        </p:spPr>
      </p:pic>
      <p:pic>
        <p:nvPicPr>
          <p:cNvPr id="29" name="GTS_Consulting_GRADIENT_lightBG"/>
          <p:cNvPicPr>
            <a:picLocks noChangeAspect="1"/>
          </p:cNvPicPr>
          <p:nvPr userDrawn="1"/>
        </p:nvPicPr>
        <p:blipFill>
          <a:blip r:embed="rId6"/>
          <a:stretch>
            <a:fillRect/>
          </a:stretch>
        </p:blipFill>
        <p:spPr>
          <a:xfrm>
            <a:off x="1608396" y="704945"/>
            <a:ext cx="2718200" cy="2820133"/>
          </a:xfrm>
          <a:prstGeom prst="rect">
            <a:avLst/>
          </a:prstGeom>
        </p:spPr>
      </p:pic>
      <p:pic>
        <p:nvPicPr>
          <p:cNvPr id="28" name="GTS_Consulting_DIMENSIONAL" hidden="1"/>
          <p:cNvPicPr>
            <a:picLocks noChangeAspect="1"/>
          </p:cNvPicPr>
          <p:nvPr userDrawn="1"/>
        </p:nvPicPr>
        <p:blipFill>
          <a:blip r:embed="rId7"/>
          <a:stretch>
            <a:fillRect/>
          </a:stretch>
        </p:blipFill>
        <p:spPr>
          <a:xfrm>
            <a:off x="1144568" y="479658"/>
            <a:ext cx="5857156" cy="6076800"/>
          </a:xfrm>
          <a:prstGeom prst="rect">
            <a:avLst/>
          </a:prstGeom>
        </p:spPr>
      </p:pic>
      <p:pic>
        <p:nvPicPr>
          <p:cNvPr id="115" name="Acc_ConsultingBLACK" hidden="1"/>
          <p:cNvPicPr>
            <a:picLocks noChangeAspect="1"/>
          </p:cNvPicPr>
          <p:nvPr userDrawn="1"/>
        </p:nvPicPr>
        <p:blipFill>
          <a:blip r:embed="rId8"/>
          <a:stretch>
            <a:fillRect/>
          </a:stretch>
        </p:blipFill>
        <p:spPr>
          <a:xfrm>
            <a:off x="7753350" y="368779"/>
            <a:ext cx="3225546" cy="507154"/>
          </a:xfrm>
          <a:prstGeom prst="rect">
            <a:avLst/>
          </a:prstGeom>
        </p:spPr>
      </p:pic>
      <p:sp>
        <p:nvSpPr>
          <p:cNvPr id="6" name="SubTitle"/>
          <p:cNvSpPr>
            <a:spLocks noGrp="1"/>
          </p:cNvSpPr>
          <p:nvPr userDrawn="1">
            <p:ph type="body" sz="quarter" idx="12" hasCustomPrompt="1"/>
          </p:nvPr>
        </p:nvSpPr>
        <p:spPr>
          <a:xfrm>
            <a:off x="526592" y="5073855"/>
            <a:ext cx="3856329" cy="1041195"/>
          </a:xfrm>
        </p:spPr>
        <p:txBody>
          <a:bodyPr anchor="b"/>
          <a:lstStyle>
            <a:lvl1pPr marL="0" indent="0">
              <a:lnSpc>
                <a:spcPct val="80000"/>
              </a:lnSpc>
              <a:buNone/>
              <a:defRPr sz="2000" b="0" i="0" cap="all" baseline="0">
                <a:solidFill>
                  <a:schemeClr val="bg1"/>
                </a:solidFill>
                <a:latin typeface="+mj-lt"/>
              </a:defRPr>
            </a:lvl1pPr>
          </a:lstStyle>
          <a:p>
            <a:pPr lvl="0"/>
            <a:r>
              <a:rPr lang="en-US" dirty="0"/>
              <a:t>SUBTITLE LINE</a:t>
            </a:r>
            <a:br>
              <a:rPr lang="en-US" dirty="0"/>
            </a:br>
            <a:r>
              <a:rPr lang="en-US" dirty="0"/>
              <a:t>SECOND LINE</a:t>
            </a:r>
          </a:p>
        </p:txBody>
      </p:sp>
      <p:sp>
        <p:nvSpPr>
          <p:cNvPr id="8" name="MasterTitle"/>
          <p:cNvSpPr>
            <a:spLocks noGrp="1"/>
          </p:cNvSpPr>
          <p:nvPr userDrawn="1">
            <p:ph type="title" hasCustomPrompt="1"/>
          </p:nvPr>
        </p:nvSpPr>
        <p:spPr>
          <a:xfrm>
            <a:off x="526592" y="1454095"/>
            <a:ext cx="5354475" cy="3169902"/>
          </a:xfrm>
        </p:spPr>
        <p:txBody>
          <a:bodyPr tIns="252000" anchor="ctr"/>
          <a:lstStyle>
            <a:lvl1pPr>
              <a:lnSpc>
                <a:spcPct val="70000"/>
              </a:lnSpc>
              <a:defRPr sz="6600" spc="-150" baseline="0">
                <a:solidFill>
                  <a:schemeClr val="bg1"/>
                </a:solidFill>
                <a:latin typeface="+mj-lt"/>
              </a:defRPr>
            </a:lvl1pPr>
          </a:lstStyle>
          <a:p>
            <a:r>
              <a:rPr lang="en-US" dirty="0"/>
              <a:t>Click </a:t>
            </a:r>
            <a:br>
              <a:rPr lang="en-US" dirty="0"/>
            </a:br>
            <a:r>
              <a:rPr lang="en-US" dirty="0"/>
              <a:t>to edit Master title</a:t>
            </a:r>
            <a:endParaRPr lang="en-AU" dirty="0"/>
          </a:p>
        </p:txBody>
      </p:sp>
    </p:spTree>
    <p:extLst>
      <p:ext uri="{BB962C8B-B14F-4D97-AF65-F5344CB8AC3E}">
        <p14:creationId xmlns:p14="http://schemas.microsoft.com/office/powerpoint/2010/main" val="566066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32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mj-lt"/>
              </a:defRPr>
            </a:lvl1pPr>
          </a:lstStyle>
          <a:p>
            <a:r>
              <a:rPr lang="en-US"/>
              <a:t>Click to edit Master title style</a:t>
            </a:r>
          </a:p>
        </p:txBody>
      </p:sp>
      <p:sp>
        <p:nvSpPr>
          <p:cNvPr id="2" name="Footer Placeholder 1"/>
          <p:cNvSpPr>
            <a:spLocks noGrp="1"/>
          </p:cNvSpPr>
          <p:nvPr>
            <p:ph type="ftr" sz="quarter" idx="10"/>
          </p:nvPr>
        </p:nvSpPr>
        <p:spPr/>
        <p:txBody>
          <a:bodyPr/>
          <a:lstStyle/>
          <a:p>
            <a:r>
              <a:rPr lang="en-US" dirty="0"/>
              <a:t>Copyright © 2021 Accenture. All rights reserved.</a:t>
            </a:r>
            <a:endParaRPr lang="en-GB" dirty="0"/>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dirty="0"/>
          </a:p>
        </p:txBody>
      </p:sp>
      <p:sp>
        <p:nvSpPr>
          <p:cNvPr id="6" name="Text Placeholder 4"/>
          <p:cNvSpPr>
            <a:spLocks noGrp="1"/>
          </p:cNvSpPr>
          <p:nvPr>
            <p:ph type="body" sz="quarter" idx="36" hasCustomPrompt="1"/>
          </p:nvPr>
        </p:nvSpPr>
        <p:spPr>
          <a:xfrm>
            <a:off x="345018" y="633567"/>
            <a:ext cx="10027707" cy="458757"/>
          </a:xfrm>
          <a:noFill/>
          <a:ln w="9525" algn="ctr">
            <a:noFill/>
            <a:miter lim="800000"/>
            <a:headEnd/>
            <a:tailEnd/>
          </a:ln>
          <a:effectLst/>
        </p:spPr>
        <p:txBody>
          <a:bodyPr lIns="0" tIns="180000" rIns="0" bIns="0" anchor="t">
            <a:spAutoFit/>
          </a:bodyPr>
          <a:lstStyle>
            <a:lvl1pPr>
              <a:defRPr lang="en-US" sz="2000" dirty="0">
                <a:ea typeface="+mn-ea"/>
                <a:cs typeface="+mn-cs"/>
              </a:defRPr>
            </a:lvl1pPr>
          </a:lstStyle>
          <a:p>
            <a:pPr lvl="0" defTabSz="914400"/>
            <a:r>
              <a:rPr lang="en-US" dirty="0"/>
              <a:t>Subtitle</a:t>
            </a:r>
          </a:p>
        </p:txBody>
      </p:sp>
    </p:spTree>
    <p:extLst>
      <p:ext uri="{BB962C8B-B14F-4D97-AF65-F5344CB8AC3E}">
        <p14:creationId xmlns:p14="http://schemas.microsoft.com/office/powerpoint/2010/main" val="340168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11"/>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236485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intr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589056" cy="4254500"/>
          </a:xfrm>
        </p:spPr>
        <p:txBody>
          <a:bodyPr/>
          <a:lstStyle>
            <a:lvl1pPr>
              <a:lnSpc>
                <a:spcPct val="80000"/>
              </a:lnSpc>
              <a:defRPr sz="5067" cap="all" baseline="0">
                <a:solidFill>
                  <a:schemeClr val="bg1"/>
                </a:solidFill>
                <a:latin typeface="+mj-lt"/>
              </a:defRPr>
            </a:lvl1pPr>
          </a:lstStyle>
          <a:p>
            <a:r>
              <a:rPr lang="en-US" dirty="0"/>
              <a:t>SECTION INTRO</a:t>
            </a:r>
          </a:p>
        </p:txBody>
      </p:sp>
      <p:sp>
        <p:nvSpPr>
          <p:cNvPr id="8" name="Text Placeholder 7"/>
          <p:cNvSpPr>
            <a:spLocks noGrp="1"/>
          </p:cNvSpPr>
          <p:nvPr>
            <p:ph type="body" sz="quarter" idx="11" hasCustomPrompt="1"/>
          </p:nvPr>
        </p:nvSpPr>
        <p:spPr>
          <a:xfrm>
            <a:off x="6276975" y="1763713"/>
            <a:ext cx="5578475" cy="429418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Footer Placeholder 3"/>
          <p:cNvSpPr>
            <a:spLocks noGrp="1"/>
          </p:cNvSpPr>
          <p:nvPr>
            <p:ph type="ftr" sz="quarter" idx="12"/>
          </p:nvPr>
        </p:nvSpPr>
        <p:spPr/>
        <p:txBody>
          <a:bodyPr/>
          <a:lstStyle>
            <a:lvl1pPr>
              <a:defRPr>
                <a:solidFill>
                  <a:schemeClr val="bg1"/>
                </a:solidFill>
              </a:defRPr>
            </a:lvl1pPr>
          </a:lstStyle>
          <a:p>
            <a:r>
              <a:rPr lang="en-US" dirty="0"/>
              <a:t>Copyright © 2021 Accenture. All rights reserved.</a:t>
            </a:r>
            <a:endParaRPr lang="en-GB" dirty="0"/>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78806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45017" y="332076"/>
            <a:ext cx="10027707" cy="776139"/>
          </a:xfrm>
        </p:spPr>
        <p:txBody>
          <a:bodyPr/>
          <a:lstStyle>
            <a:lvl1pPr>
              <a:defRPr>
                <a:solidFill>
                  <a:schemeClr val="bg1"/>
                </a:solidFill>
                <a:latin typeface="+mj-lt"/>
              </a:defRPr>
            </a:lvl1pPr>
          </a:lstStyle>
          <a:p>
            <a:r>
              <a:rPr lang="en-US"/>
              <a:t>Click to edit Master title style</a:t>
            </a:r>
            <a:endParaRPr lang="en-US" dirty="0"/>
          </a:p>
        </p:txBody>
      </p:sp>
      <p:sp>
        <p:nvSpPr>
          <p:cNvPr id="7" name="Text Placeholder 6"/>
          <p:cNvSpPr>
            <a:spLocks noGrp="1"/>
          </p:cNvSpPr>
          <p:nvPr>
            <p:ph type="body" sz="quarter" idx="13" hasCustomPrompt="1"/>
          </p:nvPr>
        </p:nvSpPr>
        <p:spPr>
          <a:xfrm>
            <a:off x="345017" y="1763713"/>
            <a:ext cx="10027707" cy="4294187"/>
          </a:xfrm>
        </p:spPr>
        <p:txBody>
          <a:bodyPr vert="horz" lIns="0" tIns="0" rIns="0" bIns="0" rtlCol="0">
            <a:noAutofit/>
          </a:bodyPr>
          <a:lstStyle>
            <a:lvl1pPr>
              <a:defRPr lang="en-US" sz="1800" dirty="0" smtClean="0">
                <a:solidFill>
                  <a:schemeClr val="bg1"/>
                </a:solidFill>
              </a:defRPr>
            </a:lvl1pPr>
            <a:lvl2pPr marL="182875">
              <a:defRPr lang="en-US" sz="1800" dirty="0" smtClean="0">
                <a:solidFill>
                  <a:schemeClr val="bg1"/>
                </a:solidFill>
              </a:defRPr>
            </a:lvl2pPr>
            <a:lvl3pPr marL="365751">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365274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llout &amp; copy">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7" name="Text Placeholder 6"/>
          <p:cNvSpPr>
            <a:spLocks noGrp="1"/>
          </p:cNvSpPr>
          <p:nvPr>
            <p:ph type="body" sz="quarter" idx="13" hasCustomPrompt="1"/>
          </p:nvPr>
        </p:nvSpPr>
        <p:spPr>
          <a:xfrm>
            <a:off x="345019" y="1763713"/>
            <a:ext cx="5589056" cy="429418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Text Placeholder 7"/>
          <p:cNvSpPr>
            <a:spLocks noGrp="1"/>
          </p:cNvSpPr>
          <p:nvPr>
            <p:ph type="body" sz="quarter" idx="14" hasCustomPrompt="1"/>
          </p:nvPr>
        </p:nvSpPr>
        <p:spPr>
          <a:xfrm>
            <a:off x="6276975" y="1763714"/>
            <a:ext cx="5578475" cy="4294186"/>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16"/>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3233744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allout &amp; 2 columns">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345017" y="1763729"/>
            <a:ext cx="3583476" cy="4294171"/>
          </a:xfrm>
        </p:spPr>
        <p:txBody>
          <a:bodyPr vert="horz" lIns="0" tIns="0" rIns="0" bIns="0" rtlCol="0">
            <a:noAutofit/>
          </a:bodyPr>
          <a:lstStyle>
            <a:lvl1pPr>
              <a:defRPr lang="en-US" sz="1800" dirty="0" smtClean="0">
                <a:solidFill>
                  <a:schemeClr val="bg1"/>
                </a:solidFill>
              </a:defRPr>
            </a:lvl1pPr>
            <a:lvl2pPr>
              <a:defRPr lang="en-US" sz="1800" dirty="0" smtClean="0">
                <a:solidFill>
                  <a:schemeClr val="bg1"/>
                </a:solidFill>
              </a:defRPr>
            </a:lvl2pPr>
            <a:lvl3pPr>
              <a:defRPr lang="en-US" sz="1800" dirty="0" smtClean="0">
                <a:solidFill>
                  <a:schemeClr val="bg1"/>
                </a:solidFill>
              </a:defRPr>
            </a:lvl3pPr>
            <a:lvl4pPr>
              <a:defRPr lang="en-US" sz="1800" dirty="0" smtClean="0">
                <a:solidFill>
                  <a:schemeClr val="bg1"/>
                </a:solidFill>
              </a:defRPr>
            </a:lvl4pPr>
            <a:lvl5pPr>
              <a:defRPr lang="en-US" sz="180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Title 3"/>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10" name="Text Placeholder 7"/>
          <p:cNvSpPr>
            <a:spLocks noGrp="1"/>
          </p:cNvSpPr>
          <p:nvPr>
            <p:ph type="body" sz="quarter" idx="14" hasCustomPrompt="1"/>
          </p:nvPr>
        </p:nvSpPr>
        <p:spPr>
          <a:xfrm>
            <a:off x="8256656" y="1763713"/>
            <a:ext cx="3598794"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 Placeholder 7"/>
          <p:cNvSpPr>
            <a:spLocks noGrp="1"/>
          </p:cNvSpPr>
          <p:nvPr>
            <p:ph type="body" sz="quarter" idx="15" hasCustomPrompt="1"/>
          </p:nvPr>
        </p:nvSpPr>
        <p:spPr>
          <a:xfrm>
            <a:off x="4271392" y="1763713"/>
            <a:ext cx="3642363"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6"/>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599576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 columns">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8" name="Text Placeholder 7"/>
          <p:cNvSpPr>
            <a:spLocks noGrp="1"/>
          </p:cNvSpPr>
          <p:nvPr>
            <p:ph type="body" sz="quarter" idx="14" hasCustomPrompt="1"/>
          </p:nvPr>
        </p:nvSpPr>
        <p:spPr>
          <a:xfrm>
            <a:off x="3314700" y="1763713"/>
            <a:ext cx="2619375"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9" name="Text Placeholder 7"/>
          <p:cNvSpPr>
            <a:spLocks noGrp="1"/>
          </p:cNvSpPr>
          <p:nvPr>
            <p:ph type="body" sz="quarter" idx="15" hasCustomPrompt="1"/>
          </p:nvPr>
        </p:nvSpPr>
        <p:spPr>
          <a:xfrm>
            <a:off x="345016" y="1763713"/>
            <a:ext cx="2626784"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 Placeholder 7"/>
          <p:cNvSpPr>
            <a:spLocks noGrp="1"/>
          </p:cNvSpPr>
          <p:nvPr>
            <p:ph type="body" sz="quarter" idx="16" hasCustomPrompt="1"/>
          </p:nvPr>
        </p:nvSpPr>
        <p:spPr>
          <a:xfrm>
            <a:off x="9239250" y="1763713"/>
            <a:ext cx="2616200"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 Placeholder 7"/>
          <p:cNvSpPr>
            <a:spLocks noGrp="1"/>
          </p:cNvSpPr>
          <p:nvPr>
            <p:ph type="body" sz="quarter" idx="17" hasCustomPrompt="1"/>
          </p:nvPr>
        </p:nvSpPr>
        <p:spPr>
          <a:xfrm>
            <a:off x="6276975" y="1763713"/>
            <a:ext cx="2619374"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8"/>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19"/>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3936855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amp; content (chart, picture)">
    <p:bg>
      <p:bgPr>
        <a:solidFill>
          <a:schemeClr val="accent1"/>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8" hasCustomPrompt="1"/>
          </p:nvPr>
        </p:nvSpPr>
        <p:spPr>
          <a:xfrm>
            <a:off x="4800600" y="1763713"/>
            <a:ext cx="7054849" cy="4294187"/>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Title 3"/>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9" name="Text Placeholder 7"/>
          <p:cNvSpPr>
            <a:spLocks noGrp="1"/>
          </p:cNvSpPr>
          <p:nvPr>
            <p:ph type="body" sz="quarter" idx="15" hasCustomPrompt="1"/>
          </p:nvPr>
        </p:nvSpPr>
        <p:spPr>
          <a:xfrm>
            <a:off x="345017" y="1763713"/>
            <a:ext cx="4103158" cy="4294187"/>
          </a:xfrm>
        </p:spPr>
        <p:txBody>
          <a:bodyPr vert="horz" lIns="0" tIns="0" rIns="0" bIns="0" rtlCol="0">
            <a:noAutofit/>
          </a:bodyPr>
          <a:lstStyle>
            <a:lvl1pPr>
              <a:defRPr lang="en-US" sz="1800" b="1" dirty="0" smtClean="0">
                <a:solidFill>
                  <a:schemeClr val="bg1"/>
                </a:solidFill>
              </a:defRPr>
            </a:lvl1pPr>
            <a:lvl2pPr>
              <a:defRPr lang="en-US" sz="1800" b="1" dirty="0" smtClean="0">
                <a:solidFill>
                  <a:schemeClr val="bg1"/>
                </a:solidFill>
              </a:defRPr>
            </a:lvl2pPr>
            <a:lvl3pPr>
              <a:defRPr lang="en-US" sz="1800" b="1" dirty="0" smtClean="0">
                <a:solidFill>
                  <a:schemeClr val="bg1"/>
                </a:solidFill>
              </a:defRPr>
            </a:lvl3pPr>
            <a:lvl4pPr>
              <a:defRPr lang="en-US" sz="1800" b="0" dirty="0" smtClean="0">
                <a:solidFill>
                  <a:schemeClr val="bg1"/>
                </a:solidFill>
              </a:defRPr>
            </a:lvl4pPr>
            <a:lvl5pPr>
              <a:defRPr lang="en-US" sz="1800" b="0" dirty="0">
                <a:solidFill>
                  <a:schemeClr val="bg1"/>
                </a:solidFill>
              </a:defRPr>
            </a:lvl5pPr>
            <a:lvl6pP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9"/>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20"/>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2784665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quarter" idx="15" hasCustomPrompt="1"/>
          </p:nvPr>
        </p:nvSpPr>
        <p:spPr>
          <a:xfrm>
            <a:off x="345018" y="1763713"/>
            <a:ext cx="11510432" cy="4294187"/>
          </a:xfrm>
        </p:spPr>
        <p:txBody>
          <a:bodyPr/>
          <a:lstStyle>
            <a:lvl1pPr>
              <a:defRPr sz="1800" baseline="0">
                <a:solidFill>
                  <a:schemeClr val="bg1"/>
                </a:solidFill>
              </a:defRPr>
            </a:lvl1pPr>
          </a:lstStyle>
          <a:p>
            <a:pPr lvl="0"/>
            <a:r>
              <a:rPr lang="en-US" dirty="0"/>
              <a:t>Content: chart, graph, picture.</a:t>
            </a:r>
          </a:p>
        </p:txBody>
      </p:sp>
      <p:sp>
        <p:nvSpPr>
          <p:cNvPr id="2" name="Footer Placeholder 1"/>
          <p:cNvSpPr>
            <a:spLocks noGrp="1"/>
          </p:cNvSpPr>
          <p:nvPr>
            <p:ph type="ftr" sz="quarter" idx="16"/>
          </p:nvPr>
        </p:nvSpPr>
        <p:spPr/>
        <p:txBody>
          <a:bodyPr/>
          <a:lstStyle>
            <a:lvl1pPr>
              <a:defRPr>
                <a:solidFill>
                  <a:schemeClr val="bg1"/>
                </a:solidFill>
              </a:defRPr>
            </a:lvl1pPr>
          </a:lstStyle>
          <a:p>
            <a:r>
              <a:rPr lang="en-US" dirty="0"/>
              <a:t>Copyright © 2021 Accenture. All rights reserved.</a:t>
            </a:r>
            <a:endParaRPr lang="en-GB" dirty="0"/>
          </a:p>
        </p:txBody>
      </p:sp>
      <p:sp>
        <p:nvSpPr>
          <p:cNvPr id="5" name="Slide Number Placeholder 4"/>
          <p:cNvSpPr>
            <a:spLocks noGrp="1"/>
          </p:cNvSpPr>
          <p:nvPr>
            <p:ph type="sldNum" sz="quarter" idx="17"/>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251423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latin typeface="+mj-lt"/>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bg1"/>
                </a:solidFill>
              </a:defRPr>
            </a:lvl1pPr>
          </a:lstStyle>
          <a:p>
            <a:r>
              <a:rPr lang="en-US" dirty="0"/>
              <a:t>Copyright © 2021 Accenture. All rights reserved.</a:t>
            </a:r>
            <a:endParaRPr lang="en-GB"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50351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589056" cy="4254500"/>
          </a:xfrm>
        </p:spPr>
        <p:txBody>
          <a:bodyPr/>
          <a:lstStyle>
            <a:lvl1pPr>
              <a:lnSpc>
                <a:spcPct val="80000"/>
              </a:lnSpc>
              <a:defRPr sz="5067" cap="all" baseline="0">
                <a:latin typeface="+mj-lt"/>
              </a:defRPr>
            </a:lvl1pPr>
          </a:lstStyle>
          <a:p>
            <a:r>
              <a:rPr lang="en-US" dirty="0"/>
              <a:t>SECTION INTRO</a:t>
            </a:r>
          </a:p>
        </p:txBody>
      </p:sp>
      <p:sp>
        <p:nvSpPr>
          <p:cNvPr id="8" name="Text Placeholder 7"/>
          <p:cNvSpPr>
            <a:spLocks noGrp="1"/>
          </p:cNvSpPr>
          <p:nvPr>
            <p:ph type="body" sz="quarter" idx="11" hasCustomPrompt="1"/>
          </p:nvPr>
        </p:nvSpPr>
        <p:spPr>
          <a:xfrm>
            <a:off x="6276975" y="1763713"/>
            <a:ext cx="5578475" cy="4294187"/>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Footer Placeholder 3"/>
          <p:cNvSpPr>
            <a:spLocks noGrp="1"/>
          </p:cNvSpPr>
          <p:nvPr>
            <p:ph type="ftr" sz="quarter" idx="12"/>
          </p:nvPr>
        </p:nvSpPr>
        <p:spPr/>
        <p:txBody>
          <a:bodyPr/>
          <a:lstStyle/>
          <a:p>
            <a:r>
              <a:rPr lang="en-US" dirty="0"/>
              <a:t>Copyright © 2021 Accenture. All rights reserved.</a:t>
            </a:r>
            <a:endParaRPr lang="en-GB" dirty="0"/>
          </a:p>
        </p:txBody>
      </p:sp>
      <p:sp>
        <p:nvSpPr>
          <p:cNvPr id="5" name="Slide Number Placeholder 4"/>
          <p:cNvSpPr>
            <a:spLocks noGrp="1"/>
          </p:cNvSpPr>
          <p:nvPr>
            <p:ph type="sldNum" sz="quarter" idx="13"/>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150213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dirty="0"/>
              <a:t>Copyright © 2021 Accenture. All rights reserved.</a:t>
            </a:r>
            <a:endParaRPr lang="en-GB" dirty="0"/>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469535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ivider">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userDrawn="1">
            <p:ph type="title" hasCustomPrompt="1"/>
          </p:nvPr>
        </p:nvSpPr>
        <p:spPr>
          <a:xfrm>
            <a:off x="354848" y="2960584"/>
            <a:ext cx="8541502" cy="632033"/>
          </a:xfrm>
        </p:spPr>
        <p:txBody>
          <a:bodyPr tIns="198000" rIns="0" anchor="ctr">
            <a:noAutofit/>
          </a:bodyPr>
          <a:lstStyle>
            <a:lvl1pPr>
              <a:lnSpc>
                <a:spcPct val="70000"/>
              </a:lnSpc>
              <a:defRPr sz="7000" cap="all" baseline="0">
                <a:solidFill>
                  <a:schemeClr val="tx1"/>
                </a:solidFill>
                <a:latin typeface="+mj-lt"/>
              </a:defRPr>
            </a:lvl1pPr>
          </a:lstStyle>
          <a:p>
            <a:r>
              <a:rPr lang="en-US" dirty="0"/>
              <a:t>divider</a:t>
            </a:r>
          </a:p>
        </p:txBody>
      </p:sp>
    </p:spTree>
    <p:extLst>
      <p:ext uri="{BB962C8B-B14F-4D97-AF65-F5344CB8AC3E}">
        <p14:creationId xmlns:p14="http://schemas.microsoft.com/office/powerpoint/2010/main" val="66990413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0">
              <a:schemeClr val="accent1"/>
            </a:gs>
            <a:gs pos="100000">
              <a:schemeClr val="accent5"/>
            </a:gs>
          </a:gsLst>
          <a:lin ang="1200000" scaled="0"/>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4963" y="2745746"/>
            <a:ext cx="8561387" cy="1061708"/>
          </a:xfrm>
        </p:spPr>
        <p:txBody>
          <a:bodyPr tIns="198000" rIns="0" anchor="ctr">
            <a:spAutoFit/>
          </a:bodyPr>
          <a:lstStyle>
            <a:lvl1pPr>
              <a:lnSpc>
                <a:spcPct val="80000"/>
              </a:lnSpc>
              <a:defRPr sz="7000" cap="all" baseline="0">
                <a:solidFill>
                  <a:schemeClr val="bg1"/>
                </a:solidFill>
                <a:latin typeface="+mj-lt"/>
              </a:defRPr>
            </a:lvl1pPr>
          </a:lstStyle>
          <a:p>
            <a:r>
              <a:rPr lang="en-US" dirty="0"/>
              <a:t>divider</a:t>
            </a:r>
          </a:p>
        </p:txBody>
      </p:sp>
      <p:grpSp>
        <p:nvGrpSpPr>
          <p:cNvPr id="4" name="Group 3"/>
          <p:cNvGrpSpPr/>
          <p:nvPr userDrawn="1"/>
        </p:nvGrpSpPr>
        <p:grpSpPr>
          <a:xfrm>
            <a:off x="11531030" y="309157"/>
            <a:ext cx="381000" cy="360947"/>
            <a:chOff x="10315074" y="288758"/>
            <a:chExt cx="381000" cy="360947"/>
          </a:xfrm>
        </p:grpSpPr>
        <p:grpSp>
          <p:nvGrpSpPr>
            <p:cNvPr id="5" name="Group 4"/>
            <p:cNvGrpSpPr/>
            <p:nvPr/>
          </p:nvGrpSpPr>
          <p:grpSpPr>
            <a:xfrm>
              <a:off x="10358504" y="327600"/>
              <a:ext cx="289501" cy="277200"/>
              <a:chOff x="10358504" y="327600"/>
              <a:chExt cx="289501" cy="277200"/>
            </a:xfrm>
            <a:solidFill>
              <a:schemeClr val="bg1"/>
            </a:solidFill>
          </p:grpSpPr>
          <p:sp>
            <p:nvSpPr>
              <p:cNvPr id="7" name="Freeform 5"/>
              <p:cNvSpPr>
                <a:spLocks/>
              </p:cNvSpPr>
              <p:nvPr/>
            </p:nvSpPr>
            <p:spPr bwMode="auto">
              <a:xfrm>
                <a:off x="10394999" y="472761"/>
                <a:ext cx="216101" cy="132039"/>
              </a:xfrm>
              <a:custGeom>
                <a:avLst/>
                <a:gdLst>
                  <a:gd name="T0" fmla="*/ 249 w 256"/>
                  <a:gd name="T1" fmla="*/ 7 h 156"/>
                  <a:gd name="T2" fmla="*/ 242 w 256"/>
                  <a:gd name="T3" fmla="*/ 14 h 156"/>
                  <a:gd name="T4" fmla="*/ 242 w 256"/>
                  <a:gd name="T5" fmla="*/ 142 h 156"/>
                  <a:gd name="T6" fmla="*/ 171 w 256"/>
                  <a:gd name="T7" fmla="*/ 142 h 156"/>
                  <a:gd name="T8" fmla="*/ 171 w 256"/>
                  <a:gd name="T9" fmla="*/ 50 h 156"/>
                  <a:gd name="T10" fmla="*/ 164 w 256"/>
                  <a:gd name="T11" fmla="*/ 42 h 156"/>
                  <a:gd name="T12" fmla="*/ 93 w 256"/>
                  <a:gd name="T13" fmla="*/ 42 h 156"/>
                  <a:gd name="T14" fmla="*/ 86 w 256"/>
                  <a:gd name="T15" fmla="*/ 50 h 156"/>
                  <a:gd name="T16" fmla="*/ 86 w 256"/>
                  <a:gd name="T17" fmla="*/ 142 h 156"/>
                  <a:gd name="T18" fmla="*/ 14 w 256"/>
                  <a:gd name="T19" fmla="*/ 142 h 156"/>
                  <a:gd name="T20" fmla="*/ 14 w 256"/>
                  <a:gd name="T21" fmla="*/ 7 h 156"/>
                  <a:gd name="T22" fmla="*/ 7 w 256"/>
                  <a:gd name="T23" fmla="*/ 0 h 156"/>
                  <a:gd name="T24" fmla="*/ 0 w 256"/>
                  <a:gd name="T25" fmla="*/ 7 h 156"/>
                  <a:gd name="T26" fmla="*/ 0 w 256"/>
                  <a:gd name="T27" fmla="*/ 149 h 156"/>
                  <a:gd name="T28" fmla="*/ 7 w 256"/>
                  <a:gd name="T29" fmla="*/ 156 h 156"/>
                  <a:gd name="T30" fmla="*/ 93 w 256"/>
                  <a:gd name="T31" fmla="*/ 156 h 156"/>
                  <a:gd name="T32" fmla="*/ 100 w 256"/>
                  <a:gd name="T33" fmla="*/ 149 h 156"/>
                  <a:gd name="T34" fmla="*/ 100 w 256"/>
                  <a:gd name="T35" fmla="*/ 57 h 156"/>
                  <a:gd name="T36" fmla="*/ 157 w 256"/>
                  <a:gd name="T37" fmla="*/ 57 h 156"/>
                  <a:gd name="T38" fmla="*/ 157 w 256"/>
                  <a:gd name="T39" fmla="*/ 149 h 156"/>
                  <a:gd name="T40" fmla="*/ 164 w 256"/>
                  <a:gd name="T41" fmla="*/ 156 h 156"/>
                  <a:gd name="T42" fmla="*/ 249 w 256"/>
                  <a:gd name="T43" fmla="*/ 156 h 156"/>
                  <a:gd name="T44" fmla="*/ 256 w 256"/>
                  <a:gd name="T45" fmla="*/ 149 h 156"/>
                  <a:gd name="T46" fmla="*/ 256 w 256"/>
                  <a:gd name="T47" fmla="*/ 14 h 156"/>
                  <a:gd name="T48" fmla="*/ 249 w 256"/>
                  <a:gd name="T49" fmla="*/ 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56">
                    <a:moveTo>
                      <a:pt x="249" y="7"/>
                    </a:moveTo>
                    <a:cubicBezTo>
                      <a:pt x="245" y="7"/>
                      <a:pt x="242" y="10"/>
                      <a:pt x="242" y="14"/>
                    </a:cubicBezTo>
                    <a:cubicBezTo>
                      <a:pt x="242" y="142"/>
                      <a:pt x="242" y="142"/>
                      <a:pt x="242" y="142"/>
                    </a:cubicBezTo>
                    <a:cubicBezTo>
                      <a:pt x="171" y="142"/>
                      <a:pt x="171" y="142"/>
                      <a:pt x="171" y="142"/>
                    </a:cubicBezTo>
                    <a:cubicBezTo>
                      <a:pt x="171" y="50"/>
                      <a:pt x="171" y="50"/>
                      <a:pt x="171" y="50"/>
                    </a:cubicBezTo>
                    <a:cubicBezTo>
                      <a:pt x="171" y="46"/>
                      <a:pt x="168" y="42"/>
                      <a:pt x="164" y="42"/>
                    </a:cubicBezTo>
                    <a:cubicBezTo>
                      <a:pt x="93" y="42"/>
                      <a:pt x="93" y="42"/>
                      <a:pt x="93" y="42"/>
                    </a:cubicBezTo>
                    <a:cubicBezTo>
                      <a:pt x="89" y="42"/>
                      <a:pt x="86" y="46"/>
                      <a:pt x="86" y="50"/>
                    </a:cubicBezTo>
                    <a:cubicBezTo>
                      <a:pt x="86" y="142"/>
                      <a:pt x="86" y="142"/>
                      <a:pt x="86" y="142"/>
                    </a:cubicBezTo>
                    <a:cubicBezTo>
                      <a:pt x="14" y="142"/>
                      <a:pt x="14" y="142"/>
                      <a:pt x="14" y="142"/>
                    </a:cubicBezTo>
                    <a:cubicBezTo>
                      <a:pt x="14" y="7"/>
                      <a:pt x="14" y="7"/>
                      <a:pt x="14" y="7"/>
                    </a:cubicBezTo>
                    <a:cubicBezTo>
                      <a:pt x="14" y="3"/>
                      <a:pt x="11" y="0"/>
                      <a:pt x="7" y="0"/>
                    </a:cubicBezTo>
                    <a:cubicBezTo>
                      <a:pt x="3" y="0"/>
                      <a:pt x="0" y="3"/>
                      <a:pt x="0" y="7"/>
                    </a:cubicBezTo>
                    <a:cubicBezTo>
                      <a:pt x="0" y="149"/>
                      <a:pt x="0" y="149"/>
                      <a:pt x="0" y="149"/>
                    </a:cubicBezTo>
                    <a:cubicBezTo>
                      <a:pt x="0" y="153"/>
                      <a:pt x="3" y="156"/>
                      <a:pt x="7" y="156"/>
                    </a:cubicBezTo>
                    <a:cubicBezTo>
                      <a:pt x="93" y="156"/>
                      <a:pt x="93" y="156"/>
                      <a:pt x="93" y="156"/>
                    </a:cubicBezTo>
                    <a:cubicBezTo>
                      <a:pt x="97" y="156"/>
                      <a:pt x="100" y="153"/>
                      <a:pt x="100" y="149"/>
                    </a:cubicBezTo>
                    <a:cubicBezTo>
                      <a:pt x="100" y="57"/>
                      <a:pt x="100" y="57"/>
                      <a:pt x="100" y="57"/>
                    </a:cubicBezTo>
                    <a:cubicBezTo>
                      <a:pt x="157" y="57"/>
                      <a:pt x="157" y="57"/>
                      <a:pt x="157" y="57"/>
                    </a:cubicBezTo>
                    <a:cubicBezTo>
                      <a:pt x="157" y="149"/>
                      <a:pt x="157" y="149"/>
                      <a:pt x="157" y="149"/>
                    </a:cubicBezTo>
                    <a:cubicBezTo>
                      <a:pt x="157" y="153"/>
                      <a:pt x="160" y="156"/>
                      <a:pt x="164" y="156"/>
                    </a:cubicBezTo>
                    <a:cubicBezTo>
                      <a:pt x="249" y="156"/>
                      <a:pt x="249" y="156"/>
                      <a:pt x="249" y="156"/>
                    </a:cubicBezTo>
                    <a:cubicBezTo>
                      <a:pt x="253" y="156"/>
                      <a:pt x="256" y="153"/>
                      <a:pt x="256" y="149"/>
                    </a:cubicBezTo>
                    <a:cubicBezTo>
                      <a:pt x="256" y="14"/>
                      <a:pt x="256" y="14"/>
                      <a:pt x="256" y="14"/>
                    </a:cubicBezTo>
                    <a:cubicBezTo>
                      <a:pt x="256" y="10"/>
                      <a:pt x="253" y="7"/>
                      <a:pt x="24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p:cNvSpPr>
                <a:spLocks/>
              </p:cNvSpPr>
              <p:nvPr/>
            </p:nvSpPr>
            <p:spPr bwMode="auto">
              <a:xfrm>
                <a:off x="10358504" y="327600"/>
                <a:ext cx="289501" cy="152132"/>
              </a:xfrm>
              <a:custGeom>
                <a:avLst/>
                <a:gdLst>
                  <a:gd name="T0" fmla="*/ 340 w 343"/>
                  <a:gd name="T1" fmla="*/ 167 h 180"/>
                  <a:gd name="T2" fmla="*/ 176 w 343"/>
                  <a:gd name="T3" fmla="*/ 3 h 180"/>
                  <a:gd name="T4" fmla="*/ 166 w 343"/>
                  <a:gd name="T5" fmla="*/ 3 h 180"/>
                  <a:gd name="T6" fmla="*/ 2 w 343"/>
                  <a:gd name="T7" fmla="*/ 167 h 180"/>
                  <a:gd name="T8" fmla="*/ 2 w 343"/>
                  <a:gd name="T9" fmla="*/ 177 h 180"/>
                  <a:gd name="T10" fmla="*/ 13 w 343"/>
                  <a:gd name="T11" fmla="*/ 177 h 180"/>
                  <a:gd name="T12" fmla="*/ 171 w 343"/>
                  <a:gd name="T13" fmla="*/ 18 h 180"/>
                  <a:gd name="T14" fmla="*/ 330 w 343"/>
                  <a:gd name="T15" fmla="*/ 177 h 180"/>
                  <a:gd name="T16" fmla="*/ 335 w 343"/>
                  <a:gd name="T17" fmla="*/ 179 h 180"/>
                  <a:gd name="T18" fmla="*/ 340 w 343"/>
                  <a:gd name="T19" fmla="*/ 177 h 180"/>
                  <a:gd name="T20" fmla="*/ 340 w 343"/>
                  <a:gd name="T21" fmla="*/ 1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0">
                    <a:moveTo>
                      <a:pt x="340" y="167"/>
                    </a:moveTo>
                    <a:cubicBezTo>
                      <a:pt x="176" y="3"/>
                      <a:pt x="176" y="3"/>
                      <a:pt x="176" y="3"/>
                    </a:cubicBezTo>
                    <a:cubicBezTo>
                      <a:pt x="173" y="0"/>
                      <a:pt x="169" y="0"/>
                      <a:pt x="166" y="3"/>
                    </a:cubicBezTo>
                    <a:cubicBezTo>
                      <a:pt x="2" y="167"/>
                      <a:pt x="2" y="167"/>
                      <a:pt x="2" y="167"/>
                    </a:cubicBezTo>
                    <a:cubicBezTo>
                      <a:pt x="0" y="169"/>
                      <a:pt x="0" y="174"/>
                      <a:pt x="2" y="177"/>
                    </a:cubicBezTo>
                    <a:cubicBezTo>
                      <a:pt x="5" y="180"/>
                      <a:pt x="10" y="180"/>
                      <a:pt x="13" y="177"/>
                    </a:cubicBezTo>
                    <a:cubicBezTo>
                      <a:pt x="171" y="18"/>
                      <a:pt x="171" y="18"/>
                      <a:pt x="171" y="18"/>
                    </a:cubicBezTo>
                    <a:cubicBezTo>
                      <a:pt x="330" y="177"/>
                      <a:pt x="330" y="177"/>
                      <a:pt x="330" y="177"/>
                    </a:cubicBezTo>
                    <a:cubicBezTo>
                      <a:pt x="331" y="178"/>
                      <a:pt x="333" y="179"/>
                      <a:pt x="335" y="179"/>
                    </a:cubicBezTo>
                    <a:cubicBezTo>
                      <a:pt x="337" y="179"/>
                      <a:pt x="339" y="178"/>
                      <a:pt x="340" y="177"/>
                    </a:cubicBezTo>
                    <a:cubicBezTo>
                      <a:pt x="343" y="174"/>
                      <a:pt x="343" y="169"/>
                      <a:pt x="340"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p:nvSpPr>
            <p:spPr bwMode="auto">
              <a:xfrm>
                <a:off x="10545080" y="340312"/>
                <a:ext cx="54128" cy="54128"/>
              </a:xfrm>
              <a:custGeom>
                <a:avLst/>
                <a:gdLst>
                  <a:gd name="T0" fmla="*/ 7 w 64"/>
                  <a:gd name="T1" fmla="*/ 14 h 64"/>
                  <a:gd name="T2" fmla="*/ 50 w 64"/>
                  <a:gd name="T3" fmla="*/ 14 h 64"/>
                  <a:gd name="T4" fmla="*/ 50 w 64"/>
                  <a:gd name="T5" fmla="*/ 57 h 64"/>
                  <a:gd name="T6" fmla="*/ 57 w 64"/>
                  <a:gd name="T7" fmla="*/ 64 h 64"/>
                  <a:gd name="T8" fmla="*/ 64 w 64"/>
                  <a:gd name="T9" fmla="*/ 57 h 64"/>
                  <a:gd name="T10" fmla="*/ 64 w 64"/>
                  <a:gd name="T11" fmla="*/ 7 h 64"/>
                  <a:gd name="T12" fmla="*/ 57 w 64"/>
                  <a:gd name="T13" fmla="*/ 0 h 64"/>
                  <a:gd name="T14" fmla="*/ 7 w 64"/>
                  <a:gd name="T15" fmla="*/ 0 h 64"/>
                  <a:gd name="T16" fmla="*/ 0 w 64"/>
                  <a:gd name="T17" fmla="*/ 7 h 64"/>
                  <a:gd name="T18" fmla="*/ 7 w 64"/>
                  <a:gd name="T19"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7" y="14"/>
                    </a:moveTo>
                    <a:cubicBezTo>
                      <a:pt x="50" y="14"/>
                      <a:pt x="50" y="14"/>
                      <a:pt x="50" y="14"/>
                    </a:cubicBezTo>
                    <a:cubicBezTo>
                      <a:pt x="50" y="57"/>
                      <a:pt x="50" y="57"/>
                      <a:pt x="50" y="57"/>
                    </a:cubicBezTo>
                    <a:cubicBezTo>
                      <a:pt x="50" y="61"/>
                      <a:pt x="53" y="64"/>
                      <a:pt x="57" y="64"/>
                    </a:cubicBezTo>
                    <a:cubicBezTo>
                      <a:pt x="61" y="64"/>
                      <a:pt x="64" y="61"/>
                      <a:pt x="64" y="57"/>
                    </a:cubicBezTo>
                    <a:cubicBezTo>
                      <a:pt x="64" y="7"/>
                      <a:pt x="64" y="7"/>
                      <a:pt x="64" y="7"/>
                    </a:cubicBezTo>
                    <a:cubicBezTo>
                      <a:pt x="64" y="3"/>
                      <a:pt x="61" y="0"/>
                      <a:pt x="57" y="0"/>
                    </a:cubicBezTo>
                    <a:cubicBezTo>
                      <a:pt x="7" y="0"/>
                      <a:pt x="7" y="0"/>
                      <a:pt x="7" y="0"/>
                    </a:cubicBezTo>
                    <a:cubicBezTo>
                      <a:pt x="3" y="0"/>
                      <a:pt x="0" y="3"/>
                      <a:pt x="0" y="7"/>
                    </a:cubicBezTo>
                    <a:cubicBezTo>
                      <a:pt x="0" y="11"/>
                      <a:pt x="3"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6" name="Rectangle 5">
              <a:hlinkClick r:id="" action="ppaction://noaction"/>
            </p:cNvPr>
            <p:cNvSpPr/>
            <p:nvPr/>
          </p:nvSpPr>
          <p:spPr>
            <a:xfrm>
              <a:off x="10315074" y="288758"/>
              <a:ext cx="381000" cy="3609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87971906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59444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624418" y="1162051"/>
            <a:ext cx="10943167" cy="386054"/>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2000" b="1" dirty="0" smtClean="0">
                <a:solidFill>
                  <a:schemeClr val="accent2"/>
                </a:solidFill>
              </a:defRPr>
            </a:lvl1pPr>
          </a:lstStyle>
          <a:p>
            <a:pPr marL="0" lvl="0" indent="0" eaLnBrk="1" hangingPunct="1">
              <a:spcBef>
                <a:spcPts val="800"/>
              </a:spcBef>
              <a:spcAft>
                <a:spcPct val="0"/>
              </a:spcAft>
              <a:buClr>
                <a:schemeClr val="tx1"/>
              </a:buClr>
            </a:pPr>
            <a:endParaRPr lang="de-DE" dirty="0"/>
          </a:p>
        </p:txBody>
      </p:sp>
      <p:sp>
        <p:nvSpPr>
          <p:cNvPr id="2" name="Titel 1"/>
          <p:cNvSpPr>
            <a:spLocks noGrp="1"/>
          </p:cNvSpPr>
          <p:nvPr>
            <p:ph type="title"/>
          </p:nvPr>
        </p:nvSpPr>
        <p:spPr bwMode="auto"/>
        <p:txBody>
          <a:bodyPr/>
          <a:lstStyle/>
          <a:p>
            <a:endParaRPr lang="de-DE" dirty="0"/>
          </a:p>
        </p:txBody>
      </p:sp>
      <p:sp>
        <p:nvSpPr>
          <p:cNvPr id="5" name="Textplatzhalter 4"/>
          <p:cNvSpPr>
            <a:spLocks noGrp="1"/>
          </p:cNvSpPr>
          <p:nvPr>
            <p:ph type="body" sz="quarter" idx="14"/>
          </p:nvPr>
        </p:nvSpPr>
        <p:spPr bwMode="auto">
          <a:xfrm>
            <a:off x="624418" y="1628776"/>
            <a:ext cx="1094316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66700" indent="-266700">
              <a:defRPr lang="de-DE" sz="2000" dirty="0" smtClean="0"/>
            </a:lvl1pPr>
            <a:lvl2pPr marL="271712" indent="0">
              <a:buNone/>
              <a:defRPr lang="de-DE" sz="1800" dirty="0" smtClean="0"/>
            </a:lvl2pPr>
            <a:lvl3pPr marL="719138" indent="-179388">
              <a:defRPr lang="de-DE" sz="1600" dirty="0" smtClean="0"/>
            </a:lvl3pPr>
            <a:lvl4pPr marL="895350" indent="-176213">
              <a:defRPr lang="de-DE" sz="1400" dirty="0" smtClean="0"/>
            </a:lvl4pPr>
            <a:lvl5pPr marL="1079500" indent="-179388">
              <a:defRPr lang="en-AU"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624418" y="1162050"/>
            <a:ext cx="1156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040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cxnSp>
        <p:nvCxnSpPr>
          <p:cNvPr id="3" name="Straight Connector 2"/>
          <p:cNvCxnSpPr/>
          <p:nvPr userDrawn="1"/>
        </p:nvCxnSpPr>
        <p:spPr bwMode="auto">
          <a:xfrm>
            <a:off x="624418" y="1162050"/>
            <a:ext cx="1156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el 1"/>
          <p:cNvSpPr>
            <a:spLocks noGrp="1"/>
          </p:cNvSpPr>
          <p:nvPr>
            <p:ph type="title" hasCustomPrompt="1"/>
          </p:nvPr>
        </p:nvSpPr>
        <p:spPr bwMode="auto">
          <a:xfrm>
            <a:off x="624418" y="1"/>
            <a:ext cx="10937924" cy="1162050"/>
          </a:xfrm>
        </p:spPr>
        <p:txBody>
          <a:bodyPr/>
          <a:lstStyle/>
          <a:p>
            <a:r>
              <a:rPr lang="en-US" dirty="0"/>
              <a:t>Click To Edit Master Title Style</a:t>
            </a:r>
            <a:endParaRPr lang="de-DE" dirty="0"/>
          </a:p>
        </p:txBody>
      </p:sp>
    </p:spTree>
    <p:extLst>
      <p:ext uri="{BB962C8B-B14F-4D97-AF65-F5344CB8AC3E}">
        <p14:creationId xmlns:p14="http://schemas.microsoft.com/office/powerpoint/2010/main" val="3977639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2)">
    <p:spTree>
      <p:nvGrpSpPr>
        <p:cNvPr id="1" name=""/>
        <p:cNvGrpSpPr/>
        <p:nvPr/>
      </p:nvGrpSpPr>
      <p:grpSpPr>
        <a:xfrm>
          <a:off x="0" y="0"/>
          <a:ext cx="0" cy="0"/>
          <a:chOff x="0" y="0"/>
          <a:chExt cx="0" cy="0"/>
        </a:xfrm>
      </p:grpSpPr>
      <p:sp>
        <p:nvSpPr>
          <p:cNvPr id="2" name="Titel 1"/>
          <p:cNvSpPr>
            <a:spLocks noGrp="1"/>
          </p:cNvSpPr>
          <p:nvPr>
            <p:ph type="title" hasCustomPrompt="1"/>
          </p:nvPr>
        </p:nvSpPr>
        <p:spPr bwMode="auto"/>
        <p:txBody>
          <a:bodyPr/>
          <a:lstStyle/>
          <a:p>
            <a:r>
              <a:rPr lang="en-US" dirty="0"/>
              <a:t>Click To Edit Master Title Style</a:t>
            </a:r>
            <a:endParaRPr lang="de-DE" dirty="0"/>
          </a:p>
        </p:txBody>
      </p:sp>
      <p:cxnSp>
        <p:nvCxnSpPr>
          <p:cNvPr id="3" name="Straight Connector 2"/>
          <p:cNvCxnSpPr/>
          <p:nvPr userDrawn="1"/>
        </p:nvCxnSpPr>
        <p:spPr bwMode="auto">
          <a:xfrm>
            <a:off x="624418" y="1162050"/>
            <a:ext cx="1156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4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45017" y="332076"/>
            <a:ext cx="10027707" cy="776139"/>
          </a:xfrm>
        </p:spPr>
        <p:txBody>
          <a:bodyPr/>
          <a:lstStyle>
            <a:lvl1pPr>
              <a:defRPr>
                <a:latin typeface="+mj-lt"/>
              </a:defRPr>
            </a:lvl1pPr>
          </a:lstStyle>
          <a:p>
            <a:r>
              <a:rPr lang="en-US" dirty="0"/>
              <a:t>Click to edit Master title style</a:t>
            </a:r>
          </a:p>
        </p:txBody>
      </p:sp>
      <p:sp>
        <p:nvSpPr>
          <p:cNvPr id="7" name="Text Placeholder 6"/>
          <p:cNvSpPr>
            <a:spLocks noGrp="1"/>
          </p:cNvSpPr>
          <p:nvPr>
            <p:ph type="body" sz="quarter" idx="13" hasCustomPrompt="1"/>
          </p:nvPr>
        </p:nvSpPr>
        <p:spPr>
          <a:xfrm>
            <a:off x="345017" y="1763713"/>
            <a:ext cx="10027707" cy="4294187"/>
          </a:xfrm>
        </p:spPr>
        <p:txBody>
          <a:bodyPr vert="horz" lIns="0" tIns="0" rIns="0" bIns="0" rtlCol="0">
            <a:noAutofit/>
          </a:bodyPr>
          <a:lstStyle>
            <a:lvl1pPr>
              <a:defRPr lang="en-US" sz="1800" dirty="0" smtClean="0"/>
            </a:lvl1pPr>
            <a:lvl2pPr marL="182875">
              <a:defRPr lang="en-US" sz="1800" dirty="0" smtClean="0"/>
            </a:lvl2pPr>
            <a:lvl3pPr marL="365751">
              <a:defRPr lang="en-US" sz="1800" dirty="0" smtClean="0"/>
            </a:lvl3pPr>
            <a:lvl4pPr>
              <a:defRPr lang="en-US" sz="1800" dirty="0" smtClean="0"/>
            </a:lvl4pPr>
            <a:lvl5pPr>
              <a:defRPr lang="en-US" sz="18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4"/>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15"/>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22238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atin typeface="+mj-lt"/>
              </a:defRPr>
            </a:lvl1pPr>
          </a:lstStyle>
          <a:p>
            <a:r>
              <a:rPr lang="en-US"/>
              <a:t>Click to edit Master title style</a:t>
            </a:r>
          </a:p>
        </p:txBody>
      </p:sp>
      <p:sp>
        <p:nvSpPr>
          <p:cNvPr id="7" name="Text Placeholder 6"/>
          <p:cNvSpPr>
            <a:spLocks noGrp="1"/>
          </p:cNvSpPr>
          <p:nvPr>
            <p:ph type="body" sz="quarter" idx="13" hasCustomPrompt="1"/>
          </p:nvPr>
        </p:nvSpPr>
        <p:spPr>
          <a:xfrm>
            <a:off x="345019" y="1763713"/>
            <a:ext cx="5589056" cy="4294187"/>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Text Placeholder 7"/>
          <p:cNvSpPr>
            <a:spLocks noGrp="1"/>
          </p:cNvSpPr>
          <p:nvPr>
            <p:ph type="body" sz="quarter" idx="14" hasCustomPrompt="1"/>
          </p:nvPr>
        </p:nvSpPr>
        <p:spPr>
          <a:xfrm>
            <a:off x="6276975" y="1763714"/>
            <a:ext cx="5578475" cy="4294186"/>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5"/>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16"/>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497025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345017" y="1763729"/>
            <a:ext cx="3583476" cy="4294171"/>
          </a:xfrm>
        </p:spPr>
        <p:txBody>
          <a:bodyPr vert="horz" lIns="0" tIns="0" rIns="0" bIns="0" rtlCol="0">
            <a:noAutofit/>
          </a:bodyPr>
          <a:lstStyle>
            <a:lvl1pPr>
              <a:defRPr lang="en-US" sz="1800" dirty="0" smtClean="0"/>
            </a:lvl1pPr>
            <a:lvl2pPr>
              <a:defRPr lang="en-US" sz="1800" dirty="0" smtClean="0"/>
            </a:lvl2pPr>
            <a:lvl3pPr>
              <a:defRPr lang="en-US" sz="1800" dirty="0" smtClean="0"/>
            </a:lvl3pPr>
            <a:lvl4pPr>
              <a:defRPr lang="en-US" sz="1800" dirty="0" smtClean="0"/>
            </a:lvl4pPr>
            <a:lvl5pPr>
              <a:defRPr lang="en-US" sz="18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Title 3"/>
          <p:cNvSpPr>
            <a:spLocks noGrp="1"/>
          </p:cNvSpPr>
          <p:nvPr>
            <p:ph type="title"/>
          </p:nvPr>
        </p:nvSpPr>
        <p:spPr/>
        <p:txBody>
          <a:bodyPr/>
          <a:lstStyle>
            <a:lvl1pPr>
              <a:defRPr>
                <a:latin typeface="+mj-lt"/>
              </a:defRPr>
            </a:lvl1pPr>
          </a:lstStyle>
          <a:p>
            <a:r>
              <a:rPr lang="en-US"/>
              <a:t>Click to edit Master title style</a:t>
            </a:r>
          </a:p>
        </p:txBody>
      </p:sp>
      <p:sp>
        <p:nvSpPr>
          <p:cNvPr id="10" name="Text Placeholder 7"/>
          <p:cNvSpPr>
            <a:spLocks noGrp="1"/>
          </p:cNvSpPr>
          <p:nvPr>
            <p:ph type="body" sz="quarter" idx="14" hasCustomPrompt="1"/>
          </p:nvPr>
        </p:nvSpPr>
        <p:spPr>
          <a:xfrm>
            <a:off x="8256656" y="1763713"/>
            <a:ext cx="359879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 Placeholder 7"/>
          <p:cNvSpPr>
            <a:spLocks noGrp="1"/>
          </p:cNvSpPr>
          <p:nvPr>
            <p:ph type="body" sz="quarter" idx="15" hasCustomPrompt="1"/>
          </p:nvPr>
        </p:nvSpPr>
        <p:spPr>
          <a:xfrm>
            <a:off x="4271392" y="1763713"/>
            <a:ext cx="3642363"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6"/>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17"/>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425741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atin typeface="+mj-lt"/>
              </a:defRPr>
            </a:lvl1pPr>
          </a:lstStyle>
          <a:p>
            <a:r>
              <a:rPr lang="en-US"/>
              <a:t>Click to edit Master title style</a:t>
            </a:r>
          </a:p>
        </p:txBody>
      </p:sp>
      <p:sp>
        <p:nvSpPr>
          <p:cNvPr id="8" name="Text Placeholder 7"/>
          <p:cNvSpPr>
            <a:spLocks noGrp="1"/>
          </p:cNvSpPr>
          <p:nvPr>
            <p:ph type="body" sz="quarter" idx="14" hasCustomPrompt="1"/>
          </p:nvPr>
        </p:nvSpPr>
        <p:spPr>
          <a:xfrm>
            <a:off x="3314700" y="1763713"/>
            <a:ext cx="2619375"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9" name="Text Placeholder 7"/>
          <p:cNvSpPr>
            <a:spLocks noGrp="1"/>
          </p:cNvSpPr>
          <p:nvPr>
            <p:ph type="body" sz="quarter" idx="15" hasCustomPrompt="1"/>
          </p:nvPr>
        </p:nvSpPr>
        <p:spPr>
          <a:xfrm>
            <a:off x="345016" y="1763713"/>
            <a:ext cx="262678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 Placeholder 7"/>
          <p:cNvSpPr>
            <a:spLocks noGrp="1"/>
          </p:cNvSpPr>
          <p:nvPr>
            <p:ph type="body" sz="quarter" idx="16" hasCustomPrompt="1"/>
          </p:nvPr>
        </p:nvSpPr>
        <p:spPr>
          <a:xfrm>
            <a:off x="9239250" y="1763713"/>
            <a:ext cx="2616200"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 Placeholder 7"/>
          <p:cNvSpPr>
            <a:spLocks noGrp="1"/>
          </p:cNvSpPr>
          <p:nvPr>
            <p:ph type="body" sz="quarter" idx="17" hasCustomPrompt="1"/>
          </p:nvPr>
        </p:nvSpPr>
        <p:spPr>
          <a:xfrm>
            <a:off x="6276975" y="1763713"/>
            <a:ext cx="2619374"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8"/>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19"/>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64770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hasCustomPrompt="1"/>
          </p:nvPr>
        </p:nvSpPr>
        <p:spPr>
          <a:xfrm>
            <a:off x="4800600" y="1763713"/>
            <a:ext cx="7054849" cy="4294187"/>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Title 3"/>
          <p:cNvSpPr>
            <a:spLocks noGrp="1"/>
          </p:cNvSpPr>
          <p:nvPr>
            <p:ph type="title"/>
          </p:nvPr>
        </p:nvSpPr>
        <p:spPr/>
        <p:txBody>
          <a:bodyPr/>
          <a:lstStyle>
            <a:lvl1pPr>
              <a:defRPr>
                <a:latin typeface="+mj-lt"/>
              </a:defRPr>
            </a:lvl1pPr>
          </a:lstStyle>
          <a:p>
            <a:r>
              <a:rPr lang="en-US"/>
              <a:t>Click to edit Master title style</a:t>
            </a:r>
          </a:p>
        </p:txBody>
      </p:sp>
      <p:sp>
        <p:nvSpPr>
          <p:cNvPr id="9" name="Text Placeholder 7"/>
          <p:cNvSpPr>
            <a:spLocks noGrp="1"/>
          </p:cNvSpPr>
          <p:nvPr>
            <p:ph type="body" sz="quarter" idx="15" hasCustomPrompt="1"/>
          </p:nvPr>
        </p:nvSpPr>
        <p:spPr>
          <a:xfrm>
            <a:off x="345017" y="1763713"/>
            <a:ext cx="4103158" cy="4294187"/>
          </a:xfrm>
        </p:spPr>
        <p:txBody>
          <a:bodyPr vert="horz" lIns="0" tIns="0" rIns="0" bIns="0" rtlCol="0">
            <a:noAutofit/>
          </a:bodyPr>
          <a:lstStyle>
            <a:lvl1pPr>
              <a:defRPr lang="en-US" sz="1800" b="1" dirty="0" smtClean="0"/>
            </a:lvl1pPr>
            <a:lvl2pPr>
              <a:defRPr lang="en-US" sz="1800" b="1" dirty="0" smtClean="0"/>
            </a:lvl2pPr>
            <a:lvl3pPr>
              <a:defRPr lang="en-US" sz="1800" b="1" dirty="0" smtClean="0"/>
            </a:lvl3pPr>
            <a:lvl4pPr>
              <a:defRPr lang="en-US" sz="1800" b="0" dirty="0" smtClean="0"/>
            </a:lvl4pPr>
            <a:lvl5pPr>
              <a:defRPr lang="en-US" sz="18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9"/>
          </p:nvPr>
        </p:nvSpPr>
        <p:spPr/>
        <p:txBody>
          <a:bodyPr/>
          <a:lstStyle/>
          <a:p>
            <a:r>
              <a:rPr lang="en-US" dirty="0"/>
              <a:t>Copyright © 2021 Accenture. All rights reserved.</a:t>
            </a:r>
            <a:endParaRPr lang="en-GB" dirty="0"/>
          </a:p>
        </p:txBody>
      </p:sp>
      <p:sp>
        <p:nvSpPr>
          <p:cNvPr id="3" name="Slide Number Placeholder 2"/>
          <p:cNvSpPr>
            <a:spLocks noGrp="1"/>
          </p:cNvSpPr>
          <p:nvPr>
            <p:ph type="sldNum" sz="quarter" idx="20"/>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148020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p:cNvSpPr>
            <a:spLocks noGrp="1"/>
          </p:cNvSpPr>
          <p:nvPr>
            <p:ph sz="quarter" idx="15" hasCustomPrompt="1"/>
          </p:nvPr>
        </p:nvSpPr>
        <p:spPr>
          <a:xfrm>
            <a:off x="345018" y="1763713"/>
            <a:ext cx="11510432" cy="4294187"/>
          </a:xfrm>
        </p:spPr>
        <p:txBody>
          <a:bodyPr/>
          <a:lstStyle>
            <a:lvl1pPr>
              <a:defRPr sz="1800" baseline="0"/>
            </a:lvl1pPr>
          </a:lstStyle>
          <a:p>
            <a:pPr lvl="0"/>
            <a:r>
              <a:rPr lang="en-US" dirty="0"/>
              <a:t>Content: chart, graph, picture.</a:t>
            </a:r>
          </a:p>
        </p:txBody>
      </p:sp>
      <p:sp>
        <p:nvSpPr>
          <p:cNvPr id="2" name="Footer Placeholder 1"/>
          <p:cNvSpPr>
            <a:spLocks noGrp="1"/>
          </p:cNvSpPr>
          <p:nvPr>
            <p:ph type="ftr" sz="quarter" idx="16"/>
          </p:nvPr>
        </p:nvSpPr>
        <p:spPr/>
        <p:txBody>
          <a:bodyPr/>
          <a:lstStyle/>
          <a:p>
            <a:r>
              <a:rPr lang="en-US" dirty="0"/>
              <a:t>Copyright © 2021 Accenture. All rights reserved.</a:t>
            </a:r>
            <a:endParaRPr lang="en-GB" dirty="0"/>
          </a:p>
        </p:txBody>
      </p:sp>
      <p:sp>
        <p:nvSpPr>
          <p:cNvPr id="5" name="Slide Number Placeholder 4"/>
          <p:cNvSpPr>
            <a:spLocks noGrp="1"/>
          </p:cNvSpPr>
          <p:nvPr>
            <p:ph type="sldNum" sz="quarter" idx="17"/>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94411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mj-lt"/>
              </a:defRPr>
            </a:lvl1pPr>
          </a:lstStyle>
          <a:p>
            <a:r>
              <a:rPr lang="en-US"/>
              <a:t>Click to edit Master title style</a:t>
            </a:r>
          </a:p>
        </p:txBody>
      </p:sp>
      <p:sp>
        <p:nvSpPr>
          <p:cNvPr id="2" name="Footer Placeholder 1"/>
          <p:cNvSpPr>
            <a:spLocks noGrp="1"/>
          </p:cNvSpPr>
          <p:nvPr>
            <p:ph type="ftr" sz="quarter" idx="10"/>
          </p:nvPr>
        </p:nvSpPr>
        <p:spPr/>
        <p:txBody>
          <a:bodyPr/>
          <a:lstStyle/>
          <a:p>
            <a:r>
              <a:rPr lang="en-US" dirty="0"/>
              <a:t>Copyright © 2021 Accenture. All rights reserved.</a:t>
            </a:r>
            <a:endParaRPr lang="en-GB" dirty="0"/>
          </a:p>
        </p:txBody>
      </p:sp>
      <p:sp>
        <p:nvSpPr>
          <p:cNvPr id="4" name="Slide Number Placeholder 3"/>
          <p:cNvSpPr>
            <a:spLocks noGrp="1"/>
          </p:cNvSpPr>
          <p:nvPr>
            <p:ph type="sldNum" sz="quarter" idx="11"/>
          </p:nvPr>
        </p:nvSpPr>
        <p:spPr/>
        <p:txBody>
          <a:bodyPr/>
          <a:lstStyle/>
          <a:p>
            <a:fld id="{17D800ED-CB1B-4EBC-A0D2-2190AF4D8872}" type="slidenum">
              <a:rPr lang="en-GB" smtClean="0"/>
              <a:pPr/>
              <a:t>‹#›</a:t>
            </a:fld>
            <a:endParaRPr lang="en-GB" dirty="0"/>
          </a:p>
        </p:txBody>
      </p:sp>
    </p:spTree>
    <p:extLst>
      <p:ext uri="{BB962C8B-B14F-4D97-AF65-F5344CB8AC3E}">
        <p14:creationId xmlns:p14="http://schemas.microsoft.com/office/powerpoint/2010/main" val="51080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100277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29382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4" name="Footer Placeholder 3"/>
          <p:cNvSpPr>
            <a:spLocks noGrp="1"/>
          </p:cNvSpPr>
          <p:nvPr>
            <p:ph type="ftr" sz="quarter" idx="3"/>
          </p:nvPr>
        </p:nvSpPr>
        <p:spPr>
          <a:xfrm>
            <a:off x="7410450" y="6386400"/>
            <a:ext cx="4114800" cy="140400"/>
          </a:xfrm>
          <a:prstGeom prst="rect">
            <a:avLst/>
          </a:prstGeom>
        </p:spPr>
        <p:txBody>
          <a:bodyPr vert="horz" lIns="0" tIns="0" rIns="0" bIns="0" rtlCol="0" anchor="ctr"/>
          <a:lstStyle>
            <a:lvl1pPr algn="r">
              <a:defRPr sz="900">
                <a:solidFill>
                  <a:schemeClr val="tx1">
                    <a:tint val="75000"/>
                  </a:schemeClr>
                </a:solidFill>
              </a:defRPr>
            </a:lvl1pPr>
          </a:lstStyle>
          <a:p>
            <a:r>
              <a:rPr lang="en-US" dirty="0"/>
              <a:t>Copyright © 2021 Accenture. All rights reserved.</a:t>
            </a:r>
            <a:endParaRPr lang="en-GB" dirty="0"/>
          </a:p>
        </p:txBody>
      </p:sp>
      <p:sp>
        <p:nvSpPr>
          <p:cNvPr id="5" name="Slide Number Placeholder 4"/>
          <p:cNvSpPr>
            <a:spLocks noGrp="1"/>
          </p:cNvSpPr>
          <p:nvPr>
            <p:ph type="sldNum" sz="quarter" idx="4"/>
          </p:nvPr>
        </p:nvSpPr>
        <p:spPr>
          <a:xfrm>
            <a:off x="11639450" y="6386400"/>
            <a:ext cx="216000" cy="140400"/>
          </a:xfrm>
          <a:prstGeom prst="rect">
            <a:avLst/>
          </a:prstGeom>
        </p:spPr>
        <p:txBody>
          <a:bodyPr vert="horz" lIns="0" tIns="0" rIns="0" bIns="0" rtlCol="0" anchor="ctr"/>
          <a:lstStyle>
            <a:lvl1pPr algn="r">
              <a:defRPr sz="900">
                <a:solidFill>
                  <a:schemeClr val="tx1">
                    <a:tint val="75000"/>
                  </a:schemeClr>
                </a:solidFill>
              </a:defRPr>
            </a:lvl1pPr>
          </a:lstStyle>
          <a:p>
            <a:fld id="{17D800ED-CB1B-4EBC-A0D2-2190AF4D8872}" type="slidenum">
              <a:rPr lang="en-GB" smtClean="0"/>
              <a:pPr/>
              <a:t>‹#›</a:t>
            </a:fld>
            <a:endParaRPr lang="en-GB" dirty="0"/>
          </a:p>
        </p:txBody>
      </p:sp>
      <p:grpSp>
        <p:nvGrpSpPr>
          <p:cNvPr id="6" name="Group 5"/>
          <p:cNvGrpSpPr/>
          <p:nvPr userDrawn="1"/>
        </p:nvGrpSpPr>
        <p:grpSpPr>
          <a:xfrm>
            <a:off x="11531030" y="309157"/>
            <a:ext cx="381000" cy="360947"/>
            <a:chOff x="11531030" y="309157"/>
            <a:chExt cx="381000" cy="360947"/>
          </a:xfrm>
        </p:grpSpPr>
        <p:grpSp>
          <p:nvGrpSpPr>
            <p:cNvPr id="7" name="Group 6"/>
            <p:cNvGrpSpPr/>
            <p:nvPr/>
          </p:nvGrpSpPr>
          <p:grpSpPr>
            <a:xfrm>
              <a:off x="11574460" y="347999"/>
              <a:ext cx="289501" cy="277200"/>
              <a:chOff x="10358504" y="327600"/>
              <a:chExt cx="289501" cy="277200"/>
            </a:xfrm>
            <a:solidFill>
              <a:schemeClr val="tx2"/>
            </a:solidFill>
          </p:grpSpPr>
          <p:sp>
            <p:nvSpPr>
              <p:cNvPr id="9" name="Freeform 5"/>
              <p:cNvSpPr>
                <a:spLocks/>
              </p:cNvSpPr>
              <p:nvPr/>
            </p:nvSpPr>
            <p:spPr bwMode="auto">
              <a:xfrm>
                <a:off x="10394999" y="472761"/>
                <a:ext cx="216101" cy="132039"/>
              </a:xfrm>
              <a:custGeom>
                <a:avLst/>
                <a:gdLst>
                  <a:gd name="T0" fmla="*/ 249 w 256"/>
                  <a:gd name="T1" fmla="*/ 7 h 156"/>
                  <a:gd name="T2" fmla="*/ 242 w 256"/>
                  <a:gd name="T3" fmla="*/ 14 h 156"/>
                  <a:gd name="T4" fmla="*/ 242 w 256"/>
                  <a:gd name="T5" fmla="*/ 142 h 156"/>
                  <a:gd name="T6" fmla="*/ 171 w 256"/>
                  <a:gd name="T7" fmla="*/ 142 h 156"/>
                  <a:gd name="T8" fmla="*/ 171 w 256"/>
                  <a:gd name="T9" fmla="*/ 50 h 156"/>
                  <a:gd name="T10" fmla="*/ 164 w 256"/>
                  <a:gd name="T11" fmla="*/ 42 h 156"/>
                  <a:gd name="T12" fmla="*/ 93 w 256"/>
                  <a:gd name="T13" fmla="*/ 42 h 156"/>
                  <a:gd name="T14" fmla="*/ 86 w 256"/>
                  <a:gd name="T15" fmla="*/ 50 h 156"/>
                  <a:gd name="T16" fmla="*/ 86 w 256"/>
                  <a:gd name="T17" fmla="*/ 142 h 156"/>
                  <a:gd name="T18" fmla="*/ 14 w 256"/>
                  <a:gd name="T19" fmla="*/ 142 h 156"/>
                  <a:gd name="T20" fmla="*/ 14 w 256"/>
                  <a:gd name="T21" fmla="*/ 7 h 156"/>
                  <a:gd name="T22" fmla="*/ 7 w 256"/>
                  <a:gd name="T23" fmla="*/ 0 h 156"/>
                  <a:gd name="T24" fmla="*/ 0 w 256"/>
                  <a:gd name="T25" fmla="*/ 7 h 156"/>
                  <a:gd name="T26" fmla="*/ 0 w 256"/>
                  <a:gd name="T27" fmla="*/ 149 h 156"/>
                  <a:gd name="T28" fmla="*/ 7 w 256"/>
                  <a:gd name="T29" fmla="*/ 156 h 156"/>
                  <a:gd name="T30" fmla="*/ 93 w 256"/>
                  <a:gd name="T31" fmla="*/ 156 h 156"/>
                  <a:gd name="T32" fmla="*/ 100 w 256"/>
                  <a:gd name="T33" fmla="*/ 149 h 156"/>
                  <a:gd name="T34" fmla="*/ 100 w 256"/>
                  <a:gd name="T35" fmla="*/ 57 h 156"/>
                  <a:gd name="T36" fmla="*/ 157 w 256"/>
                  <a:gd name="T37" fmla="*/ 57 h 156"/>
                  <a:gd name="T38" fmla="*/ 157 w 256"/>
                  <a:gd name="T39" fmla="*/ 149 h 156"/>
                  <a:gd name="T40" fmla="*/ 164 w 256"/>
                  <a:gd name="T41" fmla="*/ 156 h 156"/>
                  <a:gd name="T42" fmla="*/ 249 w 256"/>
                  <a:gd name="T43" fmla="*/ 156 h 156"/>
                  <a:gd name="T44" fmla="*/ 256 w 256"/>
                  <a:gd name="T45" fmla="*/ 149 h 156"/>
                  <a:gd name="T46" fmla="*/ 256 w 256"/>
                  <a:gd name="T47" fmla="*/ 14 h 156"/>
                  <a:gd name="T48" fmla="*/ 249 w 256"/>
                  <a:gd name="T49" fmla="*/ 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56">
                    <a:moveTo>
                      <a:pt x="249" y="7"/>
                    </a:moveTo>
                    <a:cubicBezTo>
                      <a:pt x="245" y="7"/>
                      <a:pt x="242" y="10"/>
                      <a:pt x="242" y="14"/>
                    </a:cubicBezTo>
                    <a:cubicBezTo>
                      <a:pt x="242" y="142"/>
                      <a:pt x="242" y="142"/>
                      <a:pt x="242" y="142"/>
                    </a:cubicBezTo>
                    <a:cubicBezTo>
                      <a:pt x="171" y="142"/>
                      <a:pt x="171" y="142"/>
                      <a:pt x="171" y="142"/>
                    </a:cubicBezTo>
                    <a:cubicBezTo>
                      <a:pt x="171" y="50"/>
                      <a:pt x="171" y="50"/>
                      <a:pt x="171" y="50"/>
                    </a:cubicBezTo>
                    <a:cubicBezTo>
                      <a:pt x="171" y="46"/>
                      <a:pt x="168" y="42"/>
                      <a:pt x="164" y="42"/>
                    </a:cubicBezTo>
                    <a:cubicBezTo>
                      <a:pt x="93" y="42"/>
                      <a:pt x="93" y="42"/>
                      <a:pt x="93" y="42"/>
                    </a:cubicBezTo>
                    <a:cubicBezTo>
                      <a:pt x="89" y="42"/>
                      <a:pt x="86" y="46"/>
                      <a:pt x="86" y="50"/>
                    </a:cubicBezTo>
                    <a:cubicBezTo>
                      <a:pt x="86" y="142"/>
                      <a:pt x="86" y="142"/>
                      <a:pt x="86" y="142"/>
                    </a:cubicBezTo>
                    <a:cubicBezTo>
                      <a:pt x="14" y="142"/>
                      <a:pt x="14" y="142"/>
                      <a:pt x="14" y="142"/>
                    </a:cubicBezTo>
                    <a:cubicBezTo>
                      <a:pt x="14" y="7"/>
                      <a:pt x="14" y="7"/>
                      <a:pt x="14" y="7"/>
                    </a:cubicBezTo>
                    <a:cubicBezTo>
                      <a:pt x="14" y="3"/>
                      <a:pt x="11" y="0"/>
                      <a:pt x="7" y="0"/>
                    </a:cubicBezTo>
                    <a:cubicBezTo>
                      <a:pt x="3" y="0"/>
                      <a:pt x="0" y="3"/>
                      <a:pt x="0" y="7"/>
                    </a:cubicBezTo>
                    <a:cubicBezTo>
                      <a:pt x="0" y="149"/>
                      <a:pt x="0" y="149"/>
                      <a:pt x="0" y="149"/>
                    </a:cubicBezTo>
                    <a:cubicBezTo>
                      <a:pt x="0" y="153"/>
                      <a:pt x="3" y="156"/>
                      <a:pt x="7" y="156"/>
                    </a:cubicBezTo>
                    <a:cubicBezTo>
                      <a:pt x="93" y="156"/>
                      <a:pt x="93" y="156"/>
                      <a:pt x="93" y="156"/>
                    </a:cubicBezTo>
                    <a:cubicBezTo>
                      <a:pt x="97" y="156"/>
                      <a:pt x="100" y="153"/>
                      <a:pt x="100" y="149"/>
                    </a:cubicBezTo>
                    <a:cubicBezTo>
                      <a:pt x="100" y="57"/>
                      <a:pt x="100" y="57"/>
                      <a:pt x="100" y="57"/>
                    </a:cubicBezTo>
                    <a:cubicBezTo>
                      <a:pt x="157" y="57"/>
                      <a:pt x="157" y="57"/>
                      <a:pt x="157" y="57"/>
                    </a:cubicBezTo>
                    <a:cubicBezTo>
                      <a:pt x="157" y="149"/>
                      <a:pt x="157" y="149"/>
                      <a:pt x="157" y="149"/>
                    </a:cubicBezTo>
                    <a:cubicBezTo>
                      <a:pt x="157" y="153"/>
                      <a:pt x="160" y="156"/>
                      <a:pt x="164" y="156"/>
                    </a:cubicBezTo>
                    <a:cubicBezTo>
                      <a:pt x="249" y="156"/>
                      <a:pt x="249" y="156"/>
                      <a:pt x="249" y="156"/>
                    </a:cubicBezTo>
                    <a:cubicBezTo>
                      <a:pt x="253" y="156"/>
                      <a:pt x="256" y="153"/>
                      <a:pt x="256" y="149"/>
                    </a:cubicBezTo>
                    <a:cubicBezTo>
                      <a:pt x="256" y="14"/>
                      <a:pt x="256" y="14"/>
                      <a:pt x="256" y="14"/>
                    </a:cubicBezTo>
                    <a:cubicBezTo>
                      <a:pt x="256" y="10"/>
                      <a:pt x="253" y="7"/>
                      <a:pt x="24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6"/>
              <p:cNvSpPr>
                <a:spLocks/>
              </p:cNvSpPr>
              <p:nvPr/>
            </p:nvSpPr>
            <p:spPr bwMode="auto">
              <a:xfrm>
                <a:off x="10358504" y="327600"/>
                <a:ext cx="289501" cy="152132"/>
              </a:xfrm>
              <a:custGeom>
                <a:avLst/>
                <a:gdLst>
                  <a:gd name="T0" fmla="*/ 340 w 343"/>
                  <a:gd name="T1" fmla="*/ 167 h 180"/>
                  <a:gd name="T2" fmla="*/ 176 w 343"/>
                  <a:gd name="T3" fmla="*/ 3 h 180"/>
                  <a:gd name="T4" fmla="*/ 166 w 343"/>
                  <a:gd name="T5" fmla="*/ 3 h 180"/>
                  <a:gd name="T6" fmla="*/ 2 w 343"/>
                  <a:gd name="T7" fmla="*/ 167 h 180"/>
                  <a:gd name="T8" fmla="*/ 2 w 343"/>
                  <a:gd name="T9" fmla="*/ 177 h 180"/>
                  <a:gd name="T10" fmla="*/ 13 w 343"/>
                  <a:gd name="T11" fmla="*/ 177 h 180"/>
                  <a:gd name="T12" fmla="*/ 171 w 343"/>
                  <a:gd name="T13" fmla="*/ 18 h 180"/>
                  <a:gd name="T14" fmla="*/ 330 w 343"/>
                  <a:gd name="T15" fmla="*/ 177 h 180"/>
                  <a:gd name="T16" fmla="*/ 335 w 343"/>
                  <a:gd name="T17" fmla="*/ 179 h 180"/>
                  <a:gd name="T18" fmla="*/ 340 w 343"/>
                  <a:gd name="T19" fmla="*/ 177 h 180"/>
                  <a:gd name="T20" fmla="*/ 340 w 343"/>
                  <a:gd name="T21" fmla="*/ 1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0">
                    <a:moveTo>
                      <a:pt x="340" y="167"/>
                    </a:moveTo>
                    <a:cubicBezTo>
                      <a:pt x="176" y="3"/>
                      <a:pt x="176" y="3"/>
                      <a:pt x="176" y="3"/>
                    </a:cubicBezTo>
                    <a:cubicBezTo>
                      <a:pt x="173" y="0"/>
                      <a:pt x="169" y="0"/>
                      <a:pt x="166" y="3"/>
                    </a:cubicBezTo>
                    <a:cubicBezTo>
                      <a:pt x="2" y="167"/>
                      <a:pt x="2" y="167"/>
                      <a:pt x="2" y="167"/>
                    </a:cubicBezTo>
                    <a:cubicBezTo>
                      <a:pt x="0" y="169"/>
                      <a:pt x="0" y="174"/>
                      <a:pt x="2" y="177"/>
                    </a:cubicBezTo>
                    <a:cubicBezTo>
                      <a:pt x="5" y="180"/>
                      <a:pt x="10" y="180"/>
                      <a:pt x="13" y="177"/>
                    </a:cubicBezTo>
                    <a:cubicBezTo>
                      <a:pt x="171" y="18"/>
                      <a:pt x="171" y="18"/>
                      <a:pt x="171" y="18"/>
                    </a:cubicBezTo>
                    <a:cubicBezTo>
                      <a:pt x="330" y="177"/>
                      <a:pt x="330" y="177"/>
                      <a:pt x="330" y="177"/>
                    </a:cubicBezTo>
                    <a:cubicBezTo>
                      <a:pt x="331" y="178"/>
                      <a:pt x="333" y="179"/>
                      <a:pt x="335" y="179"/>
                    </a:cubicBezTo>
                    <a:cubicBezTo>
                      <a:pt x="337" y="179"/>
                      <a:pt x="339" y="178"/>
                      <a:pt x="340" y="177"/>
                    </a:cubicBezTo>
                    <a:cubicBezTo>
                      <a:pt x="343" y="174"/>
                      <a:pt x="343" y="169"/>
                      <a:pt x="340"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7"/>
              <p:cNvSpPr>
                <a:spLocks/>
              </p:cNvSpPr>
              <p:nvPr/>
            </p:nvSpPr>
            <p:spPr bwMode="auto">
              <a:xfrm>
                <a:off x="10545080" y="340312"/>
                <a:ext cx="54128" cy="54128"/>
              </a:xfrm>
              <a:custGeom>
                <a:avLst/>
                <a:gdLst>
                  <a:gd name="T0" fmla="*/ 7 w 64"/>
                  <a:gd name="T1" fmla="*/ 14 h 64"/>
                  <a:gd name="T2" fmla="*/ 50 w 64"/>
                  <a:gd name="T3" fmla="*/ 14 h 64"/>
                  <a:gd name="T4" fmla="*/ 50 w 64"/>
                  <a:gd name="T5" fmla="*/ 57 h 64"/>
                  <a:gd name="T6" fmla="*/ 57 w 64"/>
                  <a:gd name="T7" fmla="*/ 64 h 64"/>
                  <a:gd name="T8" fmla="*/ 64 w 64"/>
                  <a:gd name="T9" fmla="*/ 57 h 64"/>
                  <a:gd name="T10" fmla="*/ 64 w 64"/>
                  <a:gd name="T11" fmla="*/ 7 h 64"/>
                  <a:gd name="T12" fmla="*/ 57 w 64"/>
                  <a:gd name="T13" fmla="*/ 0 h 64"/>
                  <a:gd name="T14" fmla="*/ 7 w 64"/>
                  <a:gd name="T15" fmla="*/ 0 h 64"/>
                  <a:gd name="T16" fmla="*/ 0 w 64"/>
                  <a:gd name="T17" fmla="*/ 7 h 64"/>
                  <a:gd name="T18" fmla="*/ 7 w 64"/>
                  <a:gd name="T19"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7" y="14"/>
                    </a:moveTo>
                    <a:cubicBezTo>
                      <a:pt x="50" y="14"/>
                      <a:pt x="50" y="14"/>
                      <a:pt x="50" y="14"/>
                    </a:cubicBezTo>
                    <a:cubicBezTo>
                      <a:pt x="50" y="57"/>
                      <a:pt x="50" y="57"/>
                      <a:pt x="50" y="57"/>
                    </a:cubicBezTo>
                    <a:cubicBezTo>
                      <a:pt x="50" y="61"/>
                      <a:pt x="53" y="64"/>
                      <a:pt x="57" y="64"/>
                    </a:cubicBezTo>
                    <a:cubicBezTo>
                      <a:pt x="61" y="64"/>
                      <a:pt x="64" y="61"/>
                      <a:pt x="64" y="57"/>
                    </a:cubicBezTo>
                    <a:cubicBezTo>
                      <a:pt x="64" y="7"/>
                      <a:pt x="64" y="7"/>
                      <a:pt x="64" y="7"/>
                    </a:cubicBezTo>
                    <a:cubicBezTo>
                      <a:pt x="64" y="3"/>
                      <a:pt x="61" y="0"/>
                      <a:pt x="57" y="0"/>
                    </a:cubicBezTo>
                    <a:cubicBezTo>
                      <a:pt x="7" y="0"/>
                      <a:pt x="7" y="0"/>
                      <a:pt x="7" y="0"/>
                    </a:cubicBezTo>
                    <a:cubicBezTo>
                      <a:pt x="3" y="0"/>
                      <a:pt x="0" y="3"/>
                      <a:pt x="0" y="7"/>
                    </a:cubicBezTo>
                    <a:cubicBezTo>
                      <a:pt x="0" y="11"/>
                      <a:pt x="3"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a:hlinkClick r:id="" action="ppaction://noaction"/>
            </p:cNvPr>
            <p:cNvSpPr/>
            <p:nvPr/>
          </p:nvSpPr>
          <p:spPr>
            <a:xfrm>
              <a:off x="11531030" y="309157"/>
              <a:ext cx="381000" cy="3609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275598530"/>
      </p:ext>
    </p:extLst>
  </p:cSld>
  <p:clrMap bg1="lt1" tx1="dk1" bg2="lt2" tx2="dk2" accent1="accent1" accent2="accent2" accent3="accent3" accent4="accent4" accent5="accent5" accent6="accent6" hlink="hlink" folHlink="folHlink"/>
  <p:sldLayoutIdLst>
    <p:sldLayoutId id="2147483702" r:id="rId1"/>
    <p:sldLayoutId id="2147483665" r:id="rId2"/>
    <p:sldLayoutId id="2147483661" r:id="rId3"/>
    <p:sldLayoutId id="2147483663" r:id="rId4"/>
    <p:sldLayoutId id="2147483667" r:id="rId5"/>
    <p:sldLayoutId id="2147483669" r:id="rId6"/>
    <p:sldLayoutId id="2147483670" r:id="rId7"/>
    <p:sldLayoutId id="2147483671" r:id="rId8"/>
    <p:sldLayoutId id="2147483672" r:id="rId9"/>
    <p:sldLayoutId id="2147483706"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679" r:id="rId21"/>
    <p:sldLayoutId id="2147483677" r:id="rId22"/>
    <p:sldLayoutId id="2147483678" r:id="rId23"/>
    <p:sldLayoutId id="2147483703" r:id="rId24"/>
    <p:sldLayoutId id="2147483705" r:id="rId25"/>
    <p:sldLayoutId id="2147483707" r:id="rId26"/>
  </p:sldLayoutIdLst>
  <p:hf hdr="0" dt="0"/>
  <p:txStyles>
    <p:title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5" userDrawn="1">
          <p15:clr>
            <a:srgbClr val="F26B43"/>
          </p15:clr>
        </p15:guide>
        <p15:guide id="2" pos="1148" userDrawn="1">
          <p15:clr>
            <a:srgbClr val="F26B43"/>
          </p15:clr>
        </p15:guide>
        <p15:guide id="3" pos="211" userDrawn="1">
          <p15:clr>
            <a:srgbClr val="F26B43"/>
          </p15:clr>
        </p15:guide>
        <p15:guide id="5" orient="horz" pos="2615" userDrawn="1">
          <p15:clr>
            <a:srgbClr val="F26B43"/>
          </p15:clr>
        </p15:guide>
        <p15:guide id="7" orient="horz" pos="207" userDrawn="1">
          <p15:clr>
            <a:srgbClr val="F26B43"/>
          </p15:clr>
        </p15:guide>
        <p15:guide id="8" orient="horz" pos="3816" userDrawn="1">
          <p15:clr>
            <a:srgbClr val="F26B43"/>
          </p15:clr>
        </p15:guide>
        <p15:guide id="9" orient="horz" pos="1111" userDrawn="1">
          <p15:clr>
            <a:srgbClr val="F26B43"/>
          </p15:clr>
        </p15:guide>
        <p15:guide id="11" pos="7468" userDrawn="1">
          <p15:clr>
            <a:srgbClr val="F26B43"/>
          </p15:clr>
        </p15:guide>
        <p15:guide id="12" pos="1859" userDrawn="1">
          <p15:clr>
            <a:srgbClr val="F26B43"/>
          </p15:clr>
        </p15:guide>
        <p15:guide id="13" pos="4888" userDrawn="1">
          <p15:clr>
            <a:srgbClr val="F26B43"/>
          </p15:clr>
        </p15:guide>
        <p15:guide id="14" pos="5599" userDrawn="1">
          <p15:clr>
            <a:srgbClr val="F26B43"/>
          </p15:clr>
        </p15:guide>
        <p15:guide id="15" pos="2081" userDrawn="1">
          <p15:clr>
            <a:srgbClr val="F26B43"/>
          </p15:clr>
        </p15:guide>
        <p15:guide id="16" pos="3951" userDrawn="1">
          <p15:clr>
            <a:srgbClr val="F26B43"/>
          </p15:clr>
        </p15:guide>
        <p15:guide id="17" pos="6528" userDrawn="1">
          <p15:clr>
            <a:srgbClr val="F26B43"/>
          </p15:clr>
        </p15:guide>
        <p15:guide id="18" pos="925" userDrawn="1">
          <p15:clr>
            <a:srgbClr val="F26B43"/>
          </p15:clr>
        </p15:guide>
        <p15:guide id="19" pos="2796" userDrawn="1">
          <p15:clr>
            <a:srgbClr val="F26B43"/>
          </p15:clr>
        </p15:guide>
        <p15:guide id="20" pos="3018" userDrawn="1">
          <p15:clr>
            <a:srgbClr val="F26B43"/>
          </p15:clr>
        </p15:guide>
        <p15:guide id="21" pos="3729" userDrawn="1">
          <p15:clr>
            <a:srgbClr val="F26B43"/>
          </p15:clr>
        </p15:guide>
        <p15:guide id="22" pos="4666" userDrawn="1">
          <p15:clr>
            <a:srgbClr val="F26B43"/>
          </p15:clr>
        </p15:guide>
        <p15:guide id="23" pos="5821" userDrawn="1">
          <p15:clr>
            <a:srgbClr val="F26B43"/>
          </p15:clr>
        </p15:guide>
        <p15:guide id="24" pos="6750" userDrawn="1">
          <p15:clr>
            <a:srgbClr val="F26B43"/>
          </p15:clr>
        </p15:guide>
        <p15:guide id="25" orient="horz" pos="1417" userDrawn="1">
          <p15:clr>
            <a:srgbClr val="F26B43"/>
          </p15:clr>
        </p15:guide>
        <p15:guide id="26"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learn.microsoft.com/es-mx/azure/stream-analytics/stream-analytics-introduction" TargetMode="External"/><Relationship Id="rId3" Type="http://schemas.openxmlformats.org/officeDocument/2006/relationships/hyperlink" Target="https://github.com/Tonilifter/dbt-core-learn" TargetMode="External"/><Relationship Id="rId7" Type="http://schemas.openxmlformats.org/officeDocument/2006/relationships/hyperlink" Target="https://www.youtube.com/watch?v=NbGmyjgY0pU"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learn.microsoft.com/en-us/azure/azure-functions/" TargetMode="External"/><Relationship Id="rId5" Type="http://schemas.openxmlformats.org/officeDocument/2006/relationships/hyperlink" Target="https://learn.microsoft.com/es-mx/azure/data-factory/quickstart-create-data-factory" TargetMode="External"/><Relationship Id="rId4" Type="http://schemas.openxmlformats.org/officeDocument/2006/relationships/hyperlink" Target="https://learn.microsoft.com/es-es/credentials/certifications/azure-fundament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9171" y="5428697"/>
            <a:ext cx="3856329" cy="1041195"/>
          </a:xfrm>
        </p:spPr>
        <p:txBody>
          <a:bodyPr/>
          <a:lstStyle/>
          <a:p>
            <a:r>
              <a:rPr lang="en-AU" dirty="0"/>
              <a:t>Accenture  </a:t>
            </a:r>
            <a:r>
              <a:rPr lang="en-AU" sz="2800" dirty="0"/>
              <a:t>&gt;</a:t>
            </a:r>
            <a:endParaRPr lang="en-AU" dirty="0"/>
          </a:p>
        </p:txBody>
      </p:sp>
      <p:sp>
        <p:nvSpPr>
          <p:cNvPr id="5" name="Title 4"/>
          <p:cNvSpPr>
            <a:spLocks noGrp="1"/>
          </p:cNvSpPr>
          <p:nvPr>
            <p:ph type="title"/>
          </p:nvPr>
        </p:nvSpPr>
        <p:spPr>
          <a:xfrm>
            <a:off x="526592" y="1671265"/>
            <a:ext cx="5714188" cy="1860605"/>
          </a:xfrm>
        </p:spPr>
        <p:txBody>
          <a:bodyPr/>
          <a:lstStyle/>
          <a:p>
            <a:r>
              <a:rPr lang="en-US" sz="4400" dirty="0"/>
              <a:t>Azure processing</a:t>
            </a:r>
            <a:endParaRPr lang="en-AU" sz="4400" dirty="0"/>
          </a:p>
        </p:txBody>
      </p:sp>
      <p:sp>
        <p:nvSpPr>
          <p:cNvPr id="4" name="Title 4"/>
          <p:cNvSpPr txBox="1">
            <a:spLocks/>
          </p:cNvSpPr>
          <p:nvPr/>
        </p:nvSpPr>
        <p:spPr>
          <a:xfrm>
            <a:off x="9369468" y="5693768"/>
            <a:ext cx="2822532" cy="1041196"/>
          </a:xfrm>
          <a:prstGeom prst="rect">
            <a:avLst/>
          </a:prstGeom>
        </p:spPr>
        <p:txBody>
          <a:bodyPr vert="horz" lIns="0" tIns="252000" rIns="130101" bIns="0" rtlCol="0" anchor="ctr" anchorCtr="0">
            <a:noAutofit/>
          </a:bodyPr>
          <a:lstStyle>
            <a:lvl1pPr algn="l" defTabSz="1734634" rtl="0" eaLnBrk="1" latinLnBrk="0" hangingPunct="1">
              <a:lnSpc>
                <a:spcPct val="70000"/>
              </a:lnSpc>
              <a:spcBef>
                <a:spcPct val="0"/>
              </a:spcBef>
              <a:buNone/>
              <a:defRPr sz="6600" b="0" i="0" kern="1200" cap="all" spc="-150" baseline="0">
                <a:solidFill>
                  <a:schemeClr val="bg1"/>
                </a:solidFill>
                <a:latin typeface="+mj-lt"/>
                <a:ea typeface="Arial Black" charset="0"/>
                <a:cs typeface="Arial Black" charset="0"/>
              </a:defRPr>
            </a:lvl1pPr>
          </a:lstStyle>
          <a:p>
            <a:r>
              <a:rPr lang="en-US" sz="2000" cap="none" dirty="0">
                <a:solidFill>
                  <a:schemeClr val="tx1"/>
                </a:solidFill>
              </a:rPr>
              <a:t>Febrero 2024</a:t>
            </a:r>
            <a:endParaRPr lang="en-AU" sz="2000" cap="none" dirty="0">
              <a:solidFill>
                <a:schemeClr val="tx1"/>
              </a:solidFill>
            </a:endParaRPr>
          </a:p>
        </p:txBody>
      </p:sp>
      <p:pic>
        <p:nvPicPr>
          <p:cNvPr id="7" name="Picture 6">
            <a:extLst>
              <a:ext uri="{FF2B5EF4-FFF2-40B4-BE49-F238E27FC236}">
                <a16:creationId xmlns:a16="http://schemas.microsoft.com/office/drawing/2014/main" id="{986B01EA-C0BF-EF17-0EF8-000D44A05050}"/>
              </a:ext>
            </a:extLst>
          </p:cNvPr>
          <p:cNvPicPr>
            <a:picLocks noChangeAspect="1"/>
          </p:cNvPicPr>
          <p:nvPr/>
        </p:nvPicPr>
        <p:blipFill>
          <a:blip r:embed="rId3"/>
          <a:stretch>
            <a:fillRect/>
          </a:stretch>
        </p:blipFill>
        <p:spPr>
          <a:xfrm>
            <a:off x="10577942" y="420274"/>
            <a:ext cx="1039572" cy="852502"/>
          </a:xfrm>
          <a:prstGeom prst="rect">
            <a:avLst/>
          </a:prstGeom>
        </p:spPr>
      </p:pic>
    </p:spTree>
    <p:extLst>
      <p:ext uri="{BB962C8B-B14F-4D97-AF65-F5344CB8AC3E}">
        <p14:creationId xmlns:p14="http://schemas.microsoft.com/office/powerpoint/2010/main" val="2072672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49149" y="1492370"/>
            <a:ext cx="11693701" cy="480884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666750" y="1932695"/>
            <a:ext cx="10027707" cy="4714580"/>
          </a:xfrm>
        </p:spPr>
        <p:txBody>
          <a:bodyPr/>
          <a:lstStyle/>
          <a:p>
            <a:pPr defTabSz="914400">
              <a:lnSpc>
                <a:spcPct val="107000"/>
              </a:lnSpc>
              <a:spcAft>
                <a:spcPts val="800"/>
              </a:spcAft>
            </a:pPr>
            <a:r>
              <a:rPr lang="es-ES" sz="1400" b="0" dirty="0">
                <a:solidFill>
                  <a:srgbClr val="5F0095"/>
                </a:solidFill>
                <a:latin typeface="Source Sans Pro" panose="020B0503030403020204" pitchFamily="34" charset="0"/>
                <a:cs typeface="Times New Roman" panose="02020603050405020304" pitchFamily="18" charset="0"/>
              </a:rPr>
              <a:t>En Azure, un dataset es una representación abstracta de un conjunto de datos que se utiliza para definir el esquema y las propiedades de los datos dentro de Azure Data Factory. Un dataset describe cómo acceder y estructurar los datos que se utilizan en los procesos de extracción, transformación y carga (ETL) en Azure Data Factory.</a:t>
            </a:r>
          </a:p>
          <a:p>
            <a:pPr defTabSz="914400">
              <a:lnSpc>
                <a:spcPct val="107000"/>
              </a:lnSpc>
              <a:spcAft>
                <a:spcPts val="800"/>
              </a:spcAft>
            </a:pPr>
            <a:r>
              <a:rPr lang="es-ES" sz="1400" b="0" dirty="0">
                <a:solidFill>
                  <a:srgbClr val="5F0095"/>
                </a:solidFill>
                <a:latin typeface="Source Sans Pro" panose="020B0503030403020204" pitchFamily="34" charset="0"/>
                <a:cs typeface="Times New Roman" panose="02020603050405020304" pitchFamily="18" charset="0"/>
              </a:rPr>
              <a:t>Hay varios tipos de datasets en Azure Data Factory. Estos son algunos ejemplos: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Azure Blob Storage: </a:t>
            </a:r>
            <a:r>
              <a:rPr lang="es-ES" sz="1400" b="0" dirty="0">
                <a:solidFill>
                  <a:srgbClr val="5F0095"/>
                </a:solidFill>
                <a:latin typeface="Source Sans Pro" panose="020B0503030403020204" pitchFamily="34" charset="0"/>
                <a:cs typeface="Times New Roman" panose="02020603050405020304" pitchFamily="18" charset="0"/>
              </a:rPr>
              <a:t>Un dataset que representa un contenedor o un archivo en Azure Blob Storage.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Azure Data Lake Storage Gen1/Gen2: </a:t>
            </a:r>
            <a:r>
              <a:rPr lang="es-ES" sz="1400" b="0" dirty="0">
                <a:solidFill>
                  <a:srgbClr val="5F0095"/>
                </a:solidFill>
                <a:latin typeface="Source Sans Pro" panose="020B0503030403020204" pitchFamily="34" charset="0"/>
                <a:cs typeface="Times New Roman" panose="02020603050405020304" pitchFamily="18" charset="0"/>
              </a:rPr>
              <a:t>Un dataset que representa un archivo o una carpeta en Azure Data Lake Storage Gen1 o Gen2.</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Azure SQL Database: </a:t>
            </a:r>
            <a:r>
              <a:rPr lang="es-ES" sz="1400" b="0" dirty="0">
                <a:solidFill>
                  <a:srgbClr val="5F0095"/>
                </a:solidFill>
                <a:latin typeface="Source Sans Pro" panose="020B0503030403020204" pitchFamily="34" charset="0"/>
                <a:cs typeface="Times New Roman" panose="02020603050405020304" pitchFamily="18" charset="0"/>
              </a:rPr>
              <a:t>Un dataset que representa una tabla o una consulta en Azure SQL Database.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Azure Table Storage: </a:t>
            </a:r>
            <a:r>
              <a:rPr lang="es-ES" sz="1400" b="0" dirty="0">
                <a:solidFill>
                  <a:srgbClr val="5F0095"/>
                </a:solidFill>
                <a:latin typeface="Source Sans Pro" panose="020B0503030403020204" pitchFamily="34" charset="0"/>
                <a:cs typeface="Times New Roman" panose="02020603050405020304" pitchFamily="18" charset="0"/>
              </a:rPr>
              <a:t>Un dataset que representa una tabla en Azure Table Storage.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Azure Cosmos DB: </a:t>
            </a:r>
            <a:r>
              <a:rPr lang="es-ES" sz="1400" b="0" dirty="0">
                <a:solidFill>
                  <a:srgbClr val="5F0095"/>
                </a:solidFill>
                <a:latin typeface="Source Sans Pro" panose="020B0503030403020204" pitchFamily="34" charset="0"/>
                <a:cs typeface="Times New Roman" panose="02020603050405020304" pitchFamily="18" charset="0"/>
              </a:rPr>
              <a:t>Un dataset que representa una colección o una consulta en Azure Cosmos DB.</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10</a:t>
            </a:fld>
            <a:endParaRPr lang="en-GB" dirty="0"/>
          </a:p>
        </p:txBody>
      </p:sp>
      <p:sp>
        <p:nvSpPr>
          <p:cNvPr id="7" name="Title 1">
            <a:extLst>
              <a:ext uri="{FF2B5EF4-FFF2-40B4-BE49-F238E27FC236}">
                <a16:creationId xmlns:a16="http://schemas.microsoft.com/office/drawing/2014/main" id="{F33B503E-3F64-51B8-2CBE-E1ECF0E788F3}"/>
              </a:ext>
            </a:extLst>
          </p:cNvPr>
          <p:cNvSpPr txBox="1">
            <a:spLocks/>
          </p:cNvSpPr>
          <p:nvPr/>
        </p:nvSpPr>
        <p:spPr>
          <a:xfrm>
            <a:off x="900678"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dataset</a:t>
            </a:r>
            <a:endParaRPr lang="LID4096" sz="1600" dirty="0"/>
          </a:p>
        </p:txBody>
      </p:sp>
    </p:spTree>
    <p:extLst>
      <p:ext uri="{BB962C8B-B14F-4D97-AF65-F5344CB8AC3E}">
        <p14:creationId xmlns:p14="http://schemas.microsoft.com/office/powerpoint/2010/main" val="297324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11</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dataset</a:t>
            </a:r>
            <a:endParaRPr lang="LID4096" sz="1600" dirty="0"/>
          </a:p>
        </p:txBody>
      </p:sp>
      <p:pic>
        <p:nvPicPr>
          <p:cNvPr id="6" name="Picture 5">
            <a:extLst>
              <a:ext uri="{FF2B5EF4-FFF2-40B4-BE49-F238E27FC236}">
                <a16:creationId xmlns:a16="http://schemas.microsoft.com/office/drawing/2014/main" id="{57BFD662-37D7-AF3F-B6BC-C26D1020F716}"/>
              </a:ext>
            </a:extLst>
          </p:cNvPr>
          <p:cNvPicPr>
            <a:picLocks noChangeAspect="1"/>
          </p:cNvPicPr>
          <p:nvPr/>
        </p:nvPicPr>
        <p:blipFill>
          <a:blip r:embed="rId3"/>
          <a:stretch>
            <a:fillRect/>
          </a:stretch>
        </p:blipFill>
        <p:spPr>
          <a:xfrm>
            <a:off x="909304" y="1441469"/>
            <a:ext cx="10336649" cy="4360774"/>
          </a:xfrm>
          <a:prstGeom prst="rect">
            <a:avLst/>
          </a:prstGeom>
        </p:spPr>
      </p:pic>
      <p:sp>
        <p:nvSpPr>
          <p:cNvPr id="7" name="Rectangle 6">
            <a:extLst>
              <a:ext uri="{FF2B5EF4-FFF2-40B4-BE49-F238E27FC236}">
                <a16:creationId xmlns:a16="http://schemas.microsoft.com/office/drawing/2014/main" id="{6B84B08B-6009-D856-A567-54DA0D5A721E}"/>
              </a:ext>
            </a:extLst>
          </p:cNvPr>
          <p:cNvSpPr/>
          <p:nvPr/>
        </p:nvSpPr>
        <p:spPr>
          <a:xfrm>
            <a:off x="2828097" y="3658920"/>
            <a:ext cx="8417856" cy="1757611"/>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 name="Rectangle 7">
            <a:extLst>
              <a:ext uri="{FF2B5EF4-FFF2-40B4-BE49-F238E27FC236}">
                <a16:creationId xmlns:a16="http://schemas.microsoft.com/office/drawing/2014/main" id="{0DC26C59-23C9-3AC5-797B-05DC459F554B}"/>
              </a:ext>
            </a:extLst>
          </p:cNvPr>
          <p:cNvSpPr/>
          <p:nvPr/>
        </p:nvSpPr>
        <p:spPr>
          <a:xfrm>
            <a:off x="1218953" y="3072193"/>
            <a:ext cx="1515621" cy="2578109"/>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48525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1361028" cy="776139"/>
          </a:xfrm>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12</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Trigger</a:t>
            </a:r>
            <a:endParaRPr lang="LID4096" sz="1600" dirty="0"/>
          </a:p>
        </p:txBody>
      </p:sp>
      <p:sp>
        <p:nvSpPr>
          <p:cNvPr id="3" name="Rectangle: Rounded Corners 2">
            <a:extLst>
              <a:ext uri="{FF2B5EF4-FFF2-40B4-BE49-F238E27FC236}">
                <a16:creationId xmlns:a16="http://schemas.microsoft.com/office/drawing/2014/main" id="{929A54D7-C21C-8358-0414-F66DE31DEB17}"/>
              </a:ext>
            </a:extLst>
          </p:cNvPr>
          <p:cNvSpPr/>
          <p:nvPr/>
        </p:nvSpPr>
        <p:spPr>
          <a:xfrm>
            <a:off x="249149" y="1398760"/>
            <a:ext cx="11693701" cy="526083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Text Placeholder 2">
            <a:extLst>
              <a:ext uri="{FF2B5EF4-FFF2-40B4-BE49-F238E27FC236}">
                <a16:creationId xmlns:a16="http://schemas.microsoft.com/office/drawing/2014/main" id="{A7A4244D-B52F-EE7D-D5D1-BE0FB54DA857}"/>
              </a:ext>
            </a:extLst>
          </p:cNvPr>
          <p:cNvSpPr>
            <a:spLocks noGrp="1"/>
          </p:cNvSpPr>
          <p:nvPr>
            <p:ph type="body" sz="quarter" idx="13"/>
          </p:nvPr>
        </p:nvSpPr>
        <p:spPr>
          <a:xfrm>
            <a:off x="718508" y="1666180"/>
            <a:ext cx="10366435" cy="4452801"/>
          </a:xfrm>
        </p:spPr>
        <p:txBody>
          <a:bodyPr/>
          <a:lstStyle/>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Estos son los tipos de triggers comunes en Azure Data Factory:</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Schedule Trigger</a:t>
            </a:r>
            <a:r>
              <a:rPr lang="es-ES" sz="1200" b="0" dirty="0">
                <a:solidFill>
                  <a:srgbClr val="5F0095"/>
                </a:solidFill>
                <a:latin typeface="Source Sans Pro" panose="020B0503030403020204" pitchFamily="34" charset="0"/>
                <a:cs typeface="Times New Roman" panose="02020603050405020304" pitchFamily="18" charset="0"/>
              </a:rPr>
              <a:t>: Este tipo de trigger inicia la ejecución de un flujo de trabajo en función de una programación de tiempo específica. Puedes configurar el trigger para que se active en intervalos regulares (por ejemplo, cada hora, diariamente, semanalmente, etc.) o en horarios específicos basados en una expresión cron.</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Event Trigger:</a:t>
            </a:r>
            <a:r>
              <a:rPr lang="es-ES" sz="1200" b="0" dirty="0">
                <a:solidFill>
                  <a:srgbClr val="5F0095"/>
                </a:solidFill>
                <a:latin typeface="Source Sans Pro" panose="020B0503030403020204" pitchFamily="34" charset="0"/>
                <a:cs typeface="Times New Roman" panose="02020603050405020304" pitchFamily="18" charset="0"/>
              </a:rPr>
              <a:t> Este trigger inicia la ejecución de un flujo de trabajo en respuesta a eventos específicos que ocurren en sistemas externos. Puedes configurar el trigger para que se active cuando se detecten cambios en recursos como Azure Blob Storage, Azure Data Lake Storage, Azure SQL Database, Azure Cosmos DB, entre otros.</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Tumbling Window Trigger:</a:t>
            </a:r>
            <a:r>
              <a:rPr lang="es-ES" sz="1200" b="0" dirty="0">
                <a:solidFill>
                  <a:srgbClr val="5F0095"/>
                </a:solidFill>
                <a:latin typeface="Source Sans Pro" panose="020B0503030403020204" pitchFamily="34" charset="0"/>
                <a:cs typeface="Times New Roman" panose="02020603050405020304" pitchFamily="18" charset="0"/>
              </a:rPr>
              <a:t> Este trigger inicia la ejecución de un flujo de trabajo en intervalos de tiempo fijos y predefinidos, también conocidos como "ventanas". Es útil para procesar datos en lotes o en ventanas de tiempo fijas, como horas, días o meses.</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Blob Trigger:</a:t>
            </a:r>
            <a:r>
              <a:rPr lang="es-ES" sz="1200" b="0" dirty="0">
                <a:solidFill>
                  <a:srgbClr val="5F0095"/>
                </a:solidFill>
                <a:latin typeface="Source Sans Pro" panose="020B0503030403020204" pitchFamily="34" charset="0"/>
                <a:cs typeface="Times New Roman" panose="02020603050405020304" pitchFamily="18" charset="0"/>
              </a:rPr>
              <a:t> Este trigger inicia la ejecución de un flujo de trabajo cuando se detectan cambios en un contenedor de Azure Blob Storage. Puedes configurar el trigger para que se active cuando se cree, actualice o elimine un blob dentro del contenedor.</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Data Lake Storage Trigger:</a:t>
            </a:r>
            <a:r>
              <a:rPr lang="es-ES" sz="1200" b="0" dirty="0">
                <a:solidFill>
                  <a:srgbClr val="5F0095"/>
                </a:solidFill>
                <a:latin typeface="Source Sans Pro" panose="020B0503030403020204" pitchFamily="34" charset="0"/>
                <a:cs typeface="Times New Roman" panose="02020603050405020304" pitchFamily="18" charset="0"/>
              </a:rPr>
              <a:t> Similar al Blob Trigger, este trigger inicia la ejecución de un flujo de trabajo cuando se detectan cambios en un sistema de almacenamiento de datos como Azure Data Lake Storage Gen1 o Gen2.</a:t>
            </a:r>
          </a:p>
          <a:p>
            <a:pPr marL="171450"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Manual Trigger:</a:t>
            </a:r>
            <a:r>
              <a:rPr lang="es-ES" sz="1200" b="0" dirty="0">
                <a:solidFill>
                  <a:srgbClr val="5F0095"/>
                </a:solidFill>
                <a:latin typeface="Source Sans Pro" panose="020B0503030403020204" pitchFamily="34" charset="0"/>
                <a:cs typeface="Times New Roman" panose="02020603050405020304" pitchFamily="18" charset="0"/>
              </a:rPr>
              <a:t> Este trigger permite iniciar manualmente la ejecución de un flujo de trabajo a través de la interfaz de usuario de Azure Data Factory o mediante llamadas a la API.</a:t>
            </a:r>
          </a:p>
          <a:p>
            <a:pPr defTabSz="914400">
              <a:lnSpc>
                <a:spcPct val="107000"/>
              </a:lnSpc>
              <a:spcAft>
                <a:spcPts val="800"/>
              </a:spcAft>
            </a:pPr>
            <a:endParaRPr lang="es-ES" sz="1200" b="0" dirty="0">
              <a:solidFill>
                <a:srgbClr val="5F0095"/>
              </a:solidFill>
              <a:latin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36052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13</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trigger</a:t>
            </a:r>
            <a:endParaRPr lang="LID4096" sz="1600" dirty="0"/>
          </a:p>
        </p:txBody>
      </p:sp>
      <p:pic>
        <p:nvPicPr>
          <p:cNvPr id="9" name="Picture 8">
            <a:extLst>
              <a:ext uri="{FF2B5EF4-FFF2-40B4-BE49-F238E27FC236}">
                <a16:creationId xmlns:a16="http://schemas.microsoft.com/office/drawing/2014/main" id="{3C956B24-F9CE-D4D5-6B10-5A33D83B1FF1}"/>
              </a:ext>
            </a:extLst>
          </p:cNvPr>
          <p:cNvPicPr>
            <a:picLocks noChangeAspect="1"/>
          </p:cNvPicPr>
          <p:nvPr/>
        </p:nvPicPr>
        <p:blipFill>
          <a:blip r:embed="rId3"/>
          <a:stretch>
            <a:fillRect/>
          </a:stretch>
        </p:blipFill>
        <p:spPr>
          <a:xfrm>
            <a:off x="909304" y="1436009"/>
            <a:ext cx="10027707" cy="4752170"/>
          </a:xfrm>
          <a:prstGeom prst="rect">
            <a:avLst/>
          </a:prstGeom>
        </p:spPr>
      </p:pic>
      <p:sp>
        <p:nvSpPr>
          <p:cNvPr id="10" name="Rectangle 9">
            <a:extLst>
              <a:ext uri="{FF2B5EF4-FFF2-40B4-BE49-F238E27FC236}">
                <a16:creationId xmlns:a16="http://schemas.microsoft.com/office/drawing/2014/main" id="{0225397E-0BC7-8775-823B-EA8B9C794664}"/>
              </a:ext>
            </a:extLst>
          </p:cNvPr>
          <p:cNvSpPr/>
          <p:nvPr/>
        </p:nvSpPr>
        <p:spPr>
          <a:xfrm>
            <a:off x="5797190" y="1953710"/>
            <a:ext cx="659029" cy="238826"/>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2" name="Rectangle 11">
            <a:extLst>
              <a:ext uri="{FF2B5EF4-FFF2-40B4-BE49-F238E27FC236}">
                <a16:creationId xmlns:a16="http://schemas.microsoft.com/office/drawing/2014/main" id="{4F2DFD3B-70DD-B4C6-F92D-A3CFBFBEDAD0}"/>
              </a:ext>
            </a:extLst>
          </p:cNvPr>
          <p:cNvSpPr/>
          <p:nvPr/>
        </p:nvSpPr>
        <p:spPr>
          <a:xfrm>
            <a:off x="7658894" y="1436008"/>
            <a:ext cx="3278117" cy="4752169"/>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6359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1361028" cy="776139"/>
          </a:xfrm>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14</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Linked service</a:t>
            </a:r>
            <a:endParaRPr lang="LID4096" sz="1600" dirty="0"/>
          </a:p>
        </p:txBody>
      </p:sp>
      <p:sp>
        <p:nvSpPr>
          <p:cNvPr id="3" name="Rectangle: Rounded Corners 2">
            <a:extLst>
              <a:ext uri="{FF2B5EF4-FFF2-40B4-BE49-F238E27FC236}">
                <a16:creationId xmlns:a16="http://schemas.microsoft.com/office/drawing/2014/main" id="{929A54D7-C21C-8358-0414-F66DE31DEB17}"/>
              </a:ext>
            </a:extLst>
          </p:cNvPr>
          <p:cNvSpPr/>
          <p:nvPr/>
        </p:nvSpPr>
        <p:spPr>
          <a:xfrm>
            <a:off x="249149" y="1398760"/>
            <a:ext cx="11693701" cy="526083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Text Placeholder 2">
            <a:extLst>
              <a:ext uri="{FF2B5EF4-FFF2-40B4-BE49-F238E27FC236}">
                <a16:creationId xmlns:a16="http://schemas.microsoft.com/office/drawing/2014/main" id="{A7A4244D-B52F-EE7D-D5D1-BE0FB54DA857}"/>
              </a:ext>
            </a:extLst>
          </p:cNvPr>
          <p:cNvSpPr>
            <a:spLocks noGrp="1"/>
          </p:cNvSpPr>
          <p:nvPr>
            <p:ph type="body" sz="quarter" idx="13"/>
          </p:nvPr>
        </p:nvSpPr>
        <p:spPr>
          <a:xfrm>
            <a:off x="718508" y="1666180"/>
            <a:ext cx="10366435" cy="4452801"/>
          </a:xfrm>
        </p:spPr>
        <p:txBody>
          <a:bodyPr/>
          <a:lstStyle/>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Proporciona la información necesaria para que Azure Data Factory se conecte de forma segura y acceda a los datos en dicha fuente o destino. Un Linked Service contiene la información de autenticación, como las credenciales de inicio de sesión, las claves de acceso, las cadenas de conexión, etc. Existen varios tipos de Linked Services en Azure Data Factory, algunos de los más comunes son:</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Azure Blob Storage Linked Service</a:t>
            </a:r>
            <a:r>
              <a:rPr lang="es-ES" sz="1200" b="0" dirty="0">
                <a:solidFill>
                  <a:srgbClr val="5F0095"/>
                </a:solidFill>
                <a:latin typeface="Source Sans Pro" panose="020B0503030403020204" pitchFamily="34" charset="0"/>
                <a:cs typeface="Times New Roman" panose="02020603050405020304" pitchFamily="18" charset="0"/>
              </a:rPr>
              <a:t>: Este tipo de Linked Service permite conectar y acceder a Azure Blob Storage, que es un servicio de almacenamiento de objetos en la nube.</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Azure SQL Database Linked Service</a:t>
            </a:r>
            <a:r>
              <a:rPr lang="es-ES" sz="1200" b="0" dirty="0">
                <a:solidFill>
                  <a:srgbClr val="5F0095"/>
                </a:solidFill>
                <a:latin typeface="Source Sans Pro" panose="020B0503030403020204" pitchFamily="34" charset="0"/>
                <a:cs typeface="Times New Roman" panose="02020603050405020304" pitchFamily="18" charset="0"/>
              </a:rPr>
              <a:t>: Permite conectarse y acceder a una base de datos SQL en Azure SQL Database.</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Azure Data Lake Storage Gen1/Gen2 Linked Service</a:t>
            </a:r>
            <a:r>
              <a:rPr lang="es-ES" sz="1200" b="0" dirty="0">
                <a:solidFill>
                  <a:srgbClr val="5F0095"/>
                </a:solidFill>
                <a:latin typeface="Source Sans Pro" panose="020B0503030403020204" pitchFamily="34" charset="0"/>
                <a:cs typeface="Times New Roman" panose="02020603050405020304" pitchFamily="18" charset="0"/>
              </a:rPr>
              <a:t>: Facilita la conexión y el acceso a Azure Data Lake Storage Gen1 o Gen2, que son servicios de almacenamiento de big data en la nube.</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Azure Synapse Analytics Linked Service</a:t>
            </a:r>
            <a:r>
              <a:rPr lang="es-ES" sz="1200" b="0" dirty="0">
                <a:solidFill>
                  <a:srgbClr val="5F0095"/>
                </a:solidFill>
                <a:latin typeface="Source Sans Pro" panose="020B0503030403020204" pitchFamily="34" charset="0"/>
                <a:cs typeface="Times New Roman" panose="02020603050405020304" pitchFamily="18" charset="0"/>
              </a:rPr>
              <a:t>: Permite conectarse y acceder a Azure Synapse Analytics, un servicio de almacenamiento de datos y análisis de big data en la nube.</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Amazon S3 Linked Service</a:t>
            </a:r>
            <a:r>
              <a:rPr lang="es-ES" sz="1200" b="0" dirty="0">
                <a:solidFill>
                  <a:srgbClr val="5F0095"/>
                </a:solidFill>
                <a:latin typeface="Source Sans Pro" panose="020B0503030403020204" pitchFamily="34" charset="0"/>
                <a:cs typeface="Times New Roman" panose="02020603050405020304" pitchFamily="18" charset="0"/>
              </a:rPr>
              <a:t>: Permite conectarse y acceder a Amazon Simple Storage Service (S3), un servicio de almacenamiento de objetos en la nube de Amazon Web Services (AWS).</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FTP Linked Service</a:t>
            </a:r>
            <a:r>
              <a:rPr lang="es-ES" sz="1200" b="0" dirty="0">
                <a:solidFill>
                  <a:srgbClr val="5F0095"/>
                </a:solidFill>
                <a:latin typeface="Source Sans Pro" panose="020B0503030403020204" pitchFamily="34" charset="0"/>
                <a:cs typeface="Times New Roman" panose="02020603050405020304" pitchFamily="18" charset="0"/>
              </a:rPr>
              <a:t>: Permite conectar y acceder a un servidor FTP (File Transfer Protocol) para cargar o descargar archivos.</a:t>
            </a:r>
          </a:p>
          <a:p>
            <a:pPr marL="342900" indent="-34290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HTTP Linked Service</a:t>
            </a:r>
            <a:r>
              <a:rPr lang="es-ES" sz="1200" b="0" dirty="0">
                <a:solidFill>
                  <a:srgbClr val="5F0095"/>
                </a:solidFill>
                <a:latin typeface="Source Sans Pro" panose="020B0503030403020204" pitchFamily="34" charset="0"/>
                <a:cs typeface="Times New Roman" panose="02020603050405020304" pitchFamily="18" charset="0"/>
              </a:rPr>
              <a:t>: Permite conectarse a una API RESTful o cualquier servicio web HTTP para la extracción o carga de datos.</a:t>
            </a:r>
          </a:p>
        </p:txBody>
      </p:sp>
    </p:spTree>
    <p:extLst>
      <p:ext uri="{BB962C8B-B14F-4D97-AF65-F5344CB8AC3E}">
        <p14:creationId xmlns:p14="http://schemas.microsoft.com/office/powerpoint/2010/main" val="3883217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15</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Linked service</a:t>
            </a:r>
            <a:endParaRPr lang="LID4096" sz="1600" dirty="0"/>
          </a:p>
        </p:txBody>
      </p:sp>
      <p:pic>
        <p:nvPicPr>
          <p:cNvPr id="6" name="Picture 5">
            <a:extLst>
              <a:ext uri="{FF2B5EF4-FFF2-40B4-BE49-F238E27FC236}">
                <a16:creationId xmlns:a16="http://schemas.microsoft.com/office/drawing/2014/main" id="{FD0A265D-18A8-0D7E-4DC6-805E309BBEFA}"/>
              </a:ext>
            </a:extLst>
          </p:cNvPr>
          <p:cNvPicPr>
            <a:picLocks noChangeAspect="1"/>
          </p:cNvPicPr>
          <p:nvPr/>
        </p:nvPicPr>
        <p:blipFill>
          <a:blip r:embed="rId3"/>
          <a:stretch>
            <a:fillRect/>
          </a:stretch>
        </p:blipFill>
        <p:spPr>
          <a:xfrm>
            <a:off x="603850" y="1354587"/>
            <a:ext cx="9957182" cy="4148826"/>
          </a:xfrm>
          <a:prstGeom prst="rect">
            <a:avLst/>
          </a:prstGeom>
        </p:spPr>
      </p:pic>
      <p:sp>
        <p:nvSpPr>
          <p:cNvPr id="12" name="Rectangle 11">
            <a:extLst>
              <a:ext uri="{FF2B5EF4-FFF2-40B4-BE49-F238E27FC236}">
                <a16:creationId xmlns:a16="http://schemas.microsoft.com/office/drawing/2014/main" id="{1AD6E926-FA10-B865-085C-FD1550D0B72B}"/>
              </a:ext>
            </a:extLst>
          </p:cNvPr>
          <p:cNvSpPr/>
          <p:nvPr/>
        </p:nvSpPr>
        <p:spPr>
          <a:xfrm>
            <a:off x="2069696" y="2487891"/>
            <a:ext cx="8575299" cy="1757611"/>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angle 6">
            <a:extLst>
              <a:ext uri="{FF2B5EF4-FFF2-40B4-BE49-F238E27FC236}">
                <a16:creationId xmlns:a16="http://schemas.microsoft.com/office/drawing/2014/main" id="{55229CCF-DB53-D4CC-5DEB-58E7F9C08BFF}"/>
              </a:ext>
            </a:extLst>
          </p:cNvPr>
          <p:cNvSpPr/>
          <p:nvPr/>
        </p:nvSpPr>
        <p:spPr>
          <a:xfrm>
            <a:off x="909304" y="2267397"/>
            <a:ext cx="1092024" cy="241227"/>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53331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16</a:t>
            </a:fld>
            <a:endParaRPr lang="en-GB" dirty="0"/>
          </a:p>
        </p:txBody>
      </p:sp>
      <p:pic>
        <p:nvPicPr>
          <p:cNvPr id="10" name="Picture 9">
            <a:extLst>
              <a:ext uri="{FF2B5EF4-FFF2-40B4-BE49-F238E27FC236}">
                <a16:creationId xmlns:a16="http://schemas.microsoft.com/office/drawing/2014/main" id="{E1AA9C66-90AA-C681-F28B-A2A5399AB84F}"/>
              </a:ext>
            </a:extLst>
          </p:cNvPr>
          <p:cNvPicPr>
            <a:picLocks noChangeAspect="1"/>
          </p:cNvPicPr>
          <p:nvPr/>
        </p:nvPicPr>
        <p:blipFill>
          <a:blip r:embed="rId3"/>
          <a:stretch>
            <a:fillRect/>
          </a:stretch>
        </p:blipFill>
        <p:spPr>
          <a:xfrm>
            <a:off x="909304" y="1620036"/>
            <a:ext cx="9927693" cy="4577596"/>
          </a:xfrm>
          <a:prstGeom prst="rect">
            <a:avLst/>
          </a:prstGeom>
        </p:spPr>
      </p:pic>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Linked service</a:t>
            </a:r>
            <a:endParaRPr lang="LID4096" sz="1600" dirty="0"/>
          </a:p>
        </p:txBody>
      </p:sp>
      <p:sp>
        <p:nvSpPr>
          <p:cNvPr id="12" name="Rectangle 11">
            <a:extLst>
              <a:ext uri="{FF2B5EF4-FFF2-40B4-BE49-F238E27FC236}">
                <a16:creationId xmlns:a16="http://schemas.microsoft.com/office/drawing/2014/main" id="{1AD6E926-FA10-B865-085C-FD1550D0B72B}"/>
              </a:ext>
            </a:extLst>
          </p:cNvPr>
          <p:cNvSpPr/>
          <p:nvPr/>
        </p:nvSpPr>
        <p:spPr>
          <a:xfrm>
            <a:off x="3811509" y="4440021"/>
            <a:ext cx="7025488" cy="1757611"/>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87506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1361028" cy="776139"/>
          </a:xfrm>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17</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Integration runtime</a:t>
            </a:r>
            <a:endParaRPr lang="LID4096" sz="1600" dirty="0"/>
          </a:p>
        </p:txBody>
      </p:sp>
      <p:sp>
        <p:nvSpPr>
          <p:cNvPr id="3" name="Rectangle: Rounded Corners 2">
            <a:extLst>
              <a:ext uri="{FF2B5EF4-FFF2-40B4-BE49-F238E27FC236}">
                <a16:creationId xmlns:a16="http://schemas.microsoft.com/office/drawing/2014/main" id="{929A54D7-C21C-8358-0414-F66DE31DEB17}"/>
              </a:ext>
            </a:extLst>
          </p:cNvPr>
          <p:cNvSpPr/>
          <p:nvPr/>
        </p:nvSpPr>
        <p:spPr>
          <a:xfrm>
            <a:off x="249149" y="1398760"/>
            <a:ext cx="11693701" cy="526083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Text Placeholder 2">
            <a:extLst>
              <a:ext uri="{FF2B5EF4-FFF2-40B4-BE49-F238E27FC236}">
                <a16:creationId xmlns:a16="http://schemas.microsoft.com/office/drawing/2014/main" id="{A7A4244D-B52F-EE7D-D5D1-BE0FB54DA857}"/>
              </a:ext>
            </a:extLst>
          </p:cNvPr>
          <p:cNvSpPr>
            <a:spLocks noGrp="1"/>
          </p:cNvSpPr>
          <p:nvPr>
            <p:ph type="body" sz="quarter" idx="13"/>
          </p:nvPr>
        </p:nvSpPr>
        <p:spPr>
          <a:xfrm>
            <a:off x="718508" y="1666180"/>
            <a:ext cx="10366435" cy="4452801"/>
          </a:xfrm>
        </p:spPr>
        <p:txBody>
          <a:bodyPr/>
          <a:lstStyle/>
          <a:p>
            <a:pPr defTabSz="914400">
              <a:lnSpc>
                <a:spcPct val="107000"/>
              </a:lnSpc>
              <a:spcAft>
                <a:spcPts val="800"/>
              </a:spcAft>
            </a:pPr>
            <a:r>
              <a:rPr lang="es-ES" sz="1400" b="0" dirty="0">
                <a:solidFill>
                  <a:srgbClr val="5F0095"/>
                </a:solidFill>
                <a:latin typeface="Source Sans Pro" panose="020B0503030403020204" pitchFamily="34" charset="0"/>
                <a:cs typeface="Times New Roman" panose="02020603050405020304" pitchFamily="18" charset="0"/>
              </a:rPr>
              <a:t>Un Integration Runtime (IR) es un componente en Azure Data Factory que proporciona la capacidad de mover datos de forma segura entre diferentes fuentes de datos y destinos. Es un entorno de ejecución que proporciona las capacidades necesarias para permitir que Azure Data Factory extraiga, transforme y cargue (ETL) datos entre distintas ubicaciones de datos.</a:t>
            </a:r>
          </a:p>
          <a:p>
            <a:pPr defTabSz="914400">
              <a:lnSpc>
                <a:spcPct val="107000"/>
              </a:lnSpc>
              <a:spcAft>
                <a:spcPts val="800"/>
              </a:spcAft>
            </a:pPr>
            <a:r>
              <a:rPr lang="es-ES" sz="1400" b="0" dirty="0">
                <a:solidFill>
                  <a:srgbClr val="5F0095"/>
                </a:solidFill>
                <a:latin typeface="Source Sans Pro" panose="020B0503030403020204" pitchFamily="34" charset="0"/>
                <a:cs typeface="Times New Roman" panose="02020603050405020304" pitchFamily="18" charset="0"/>
              </a:rPr>
              <a:t>Hay varios tipos de Integration Runtime en Azure Data Factory:</a:t>
            </a:r>
          </a:p>
          <a:p>
            <a:pPr marL="354325" lvl="1" indent="-17145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Integration Runtime Autónomo (Self-hosted Integration Runtime): </a:t>
            </a:r>
            <a:r>
              <a:rPr lang="es-ES" sz="1400" b="0" dirty="0">
                <a:solidFill>
                  <a:srgbClr val="5F0095"/>
                </a:solidFill>
                <a:latin typeface="Source Sans Pro" panose="020B0503030403020204" pitchFamily="34" charset="0"/>
                <a:cs typeface="Times New Roman" panose="02020603050405020304" pitchFamily="18" charset="0"/>
              </a:rPr>
              <a:t>Este tipo se instala en una red local o en una máquina virtual en Azure y permite a Azure Data Factory acceder a recursos de datos dentro de la red local o en instancias de Azure que no son accesibles públicamente.</a:t>
            </a:r>
          </a:p>
          <a:p>
            <a:pPr marL="354325" lvl="1" indent="-17145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Integration Runtime Administrado (Managed Integration Runtime): </a:t>
            </a:r>
            <a:r>
              <a:rPr lang="es-ES" sz="1400" b="0" dirty="0">
                <a:solidFill>
                  <a:srgbClr val="5F0095"/>
                </a:solidFill>
                <a:latin typeface="Source Sans Pro" panose="020B0503030403020204" pitchFamily="34" charset="0"/>
                <a:cs typeface="Times New Roman" panose="02020603050405020304" pitchFamily="18" charset="0"/>
              </a:rPr>
              <a:t>Este tipo se ejecuta completamente en Azure y está completamente administrado por Microsoft. Proporciona conectividad segura a una variedad de almacenes de datos en la nube y locales.</a:t>
            </a:r>
          </a:p>
          <a:p>
            <a:pPr marL="354325" lvl="1" indent="-17145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Integration Runtime de Azure (Azure Integration Runtime): </a:t>
            </a:r>
            <a:r>
              <a:rPr lang="es-ES" sz="1400" b="0" dirty="0">
                <a:solidFill>
                  <a:srgbClr val="5F0095"/>
                </a:solidFill>
                <a:latin typeface="Source Sans Pro" panose="020B0503030403020204" pitchFamily="34" charset="0"/>
                <a:cs typeface="Times New Roman" panose="02020603050405020304" pitchFamily="18" charset="0"/>
              </a:rPr>
              <a:t>Es un tipo específico de Integration Runtime Administrado que se utiliza para mover datos entre servicios de datos de Azure dentro de una región de Azure.</a:t>
            </a:r>
          </a:p>
        </p:txBody>
      </p:sp>
    </p:spTree>
    <p:extLst>
      <p:ext uri="{BB962C8B-B14F-4D97-AF65-F5344CB8AC3E}">
        <p14:creationId xmlns:p14="http://schemas.microsoft.com/office/powerpoint/2010/main" val="267003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18</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INTEGRATION RUNTIME</a:t>
            </a:r>
            <a:endParaRPr lang="LID4096" sz="1600" dirty="0"/>
          </a:p>
        </p:txBody>
      </p:sp>
      <p:pic>
        <p:nvPicPr>
          <p:cNvPr id="6" name="Picture 5">
            <a:extLst>
              <a:ext uri="{FF2B5EF4-FFF2-40B4-BE49-F238E27FC236}">
                <a16:creationId xmlns:a16="http://schemas.microsoft.com/office/drawing/2014/main" id="{0A8B10A4-F305-3504-CB7E-40FE82562B87}"/>
              </a:ext>
            </a:extLst>
          </p:cNvPr>
          <p:cNvPicPr>
            <a:picLocks noChangeAspect="1"/>
          </p:cNvPicPr>
          <p:nvPr/>
        </p:nvPicPr>
        <p:blipFill>
          <a:blip r:embed="rId3"/>
          <a:stretch>
            <a:fillRect/>
          </a:stretch>
        </p:blipFill>
        <p:spPr>
          <a:xfrm>
            <a:off x="568795" y="1831896"/>
            <a:ext cx="11070655" cy="4435229"/>
          </a:xfrm>
          <a:prstGeom prst="rect">
            <a:avLst/>
          </a:prstGeom>
        </p:spPr>
      </p:pic>
      <p:sp>
        <p:nvSpPr>
          <p:cNvPr id="12" name="Rectangle 11">
            <a:extLst>
              <a:ext uri="{FF2B5EF4-FFF2-40B4-BE49-F238E27FC236}">
                <a16:creationId xmlns:a16="http://schemas.microsoft.com/office/drawing/2014/main" id="{4F2DFD3B-70DD-B4C6-F92D-A3CFBFBEDAD0}"/>
              </a:ext>
            </a:extLst>
          </p:cNvPr>
          <p:cNvSpPr/>
          <p:nvPr/>
        </p:nvSpPr>
        <p:spPr>
          <a:xfrm>
            <a:off x="2122098" y="2738296"/>
            <a:ext cx="9501107" cy="1290240"/>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7" name="Rectangle 6">
            <a:extLst>
              <a:ext uri="{FF2B5EF4-FFF2-40B4-BE49-F238E27FC236}">
                <a16:creationId xmlns:a16="http://schemas.microsoft.com/office/drawing/2014/main" id="{139B531B-4A13-E4D6-2BC5-1FD65BA801C9}"/>
              </a:ext>
            </a:extLst>
          </p:cNvPr>
          <p:cNvSpPr/>
          <p:nvPr/>
        </p:nvSpPr>
        <p:spPr>
          <a:xfrm>
            <a:off x="828375" y="2980253"/>
            <a:ext cx="1277478" cy="238826"/>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1324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9171" y="5428697"/>
            <a:ext cx="3856329" cy="1041195"/>
          </a:xfrm>
        </p:spPr>
        <p:txBody>
          <a:bodyPr/>
          <a:lstStyle/>
          <a:p>
            <a:r>
              <a:rPr lang="en-AU" dirty="0"/>
              <a:t>Accenture  </a:t>
            </a:r>
            <a:r>
              <a:rPr lang="en-AU" sz="2800" dirty="0"/>
              <a:t>&gt;</a:t>
            </a:r>
            <a:endParaRPr lang="en-AU" dirty="0"/>
          </a:p>
        </p:txBody>
      </p:sp>
      <p:sp>
        <p:nvSpPr>
          <p:cNvPr id="5" name="Title 4"/>
          <p:cNvSpPr>
            <a:spLocks noGrp="1"/>
          </p:cNvSpPr>
          <p:nvPr>
            <p:ph type="title"/>
          </p:nvPr>
        </p:nvSpPr>
        <p:spPr>
          <a:xfrm>
            <a:off x="526592" y="1671265"/>
            <a:ext cx="5714188" cy="1860605"/>
          </a:xfrm>
        </p:spPr>
        <p:txBody>
          <a:bodyPr/>
          <a:lstStyle/>
          <a:p>
            <a:r>
              <a:rPr lang="en-US" sz="4400" dirty="0"/>
              <a:t>Azure function</a:t>
            </a:r>
            <a:endParaRPr lang="en-AU" sz="4400" dirty="0"/>
          </a:p>
        </p:txBody>
      </p:sp>
      <p:sp>
        <p:nvSpPr>
          <p:cNvPr id="4" name="Title 4"/>
          <p:cNvSpPr txBox="1">
            <a:spLocks/>
          </p:cNvSpPr>
          <p:nvPr/>
        </p:nvSpPr>
        <p:spPr>
          <a:xfrm>
            <a:off x="9369468" y="5693768"/>
            <a:ext cx="2822532" cy="1041196"/>
          </a:xfrm>
          <a:prstGeom prst="rect">
            <a:avLst/>
          </a:prstGeom>
        </p:spPr>
        <p:txBody>
          <a:bodyPr vert="horz" lIns="0" tIns="252000" rIns="130101" bIns="0" rtlCol="0" anchor="ctr" anchorCtr="0">
            <a:noAutofit/>
          </a:bodyPr>
          <a:lstStyle>
            <a:lvl1pPr algn="l" defTabSz="1734634" rtl="0" eaLnBrk="1" latinLnBrk="0" hangingPunct="1">
              <a:lnSpc>
                <a:spcPct val="70000"/>
              </a:lnSpc>
              <a:spcBef>
                <a:spcPct val="0"/>
              </a:spcBef>
              <a:buNone/>
              <a:defRPr sz="6600" b="0" i="0" kern="1200" cap="all" spc="-150" baseline="0">
                <a:solidFill>
                  <a:schemeClr val="bg1"/>
                </a:solidFill>
                <a:latin typeface="+mj-lt"/>
                <a:ea typeface="Arial Black" charset="0"/>
                <a:cs typeface="Arial Black" charset="0"/>
              </a:defRPr>
            </a:lvl1pPr>
          </a:lstStyle>
          <a:p>
            <a:r>
              <a:rPr lang="en-US" sz="2000" cap="none" dirty="0">
                <a:solidFill>
                  <a:schemeClr val="tx1"/>
                </a:solidFill>
              </a:rPr>
              <a:t>Febrero 2024</a:t>
            </a:r>
            <a:endParaRPr lang="en-AU" sz="2000" cap="none" dirty="0">
              <a:solidFill>
                <a:schemeClr val="tx1"/>
              </a:solidFill>
            </a:endParaRPr>
          </a:p>
        </p:txBody>
      </p:sp>
      <p:pic>
        <p:nvPicPr>
          <p:cNvPr id="7" name="Picture 6">
            <a:extLst>
              <a:ext uri="{FF2B5EF4-FFF2-40B4-BE49-F238E27FC236}">
                <a16:creationId xmlns:a16="http://schemas.microsoft.com/office/drawing/2014/main" id="{986B01EA-C0BF-EF17-0EF8-000D44A05050}"/>
              </a:ext>
            </a:extLst>
          </p:cNvPr>
          <p:cNvPicPr>
            <a:picLocks noChangeAspect="1"/>
          </p:cNvPicPr>
          <p:nvPr/>
        </p:nvPicPr>
        <p:blipFill>
          <a:blip r:embed="rId3"/>
          <a:stretch>
            <a:fillRect/>
          </a:stretch>
        </p:blipFill>
        <p:spPr>
          <a:xfrm>
            <a:off x="10577942" y="420274"/>
            <a:ext cx="1039572" cy="852502"/>
          </a:xfrm>
          <a:prstGeom prst="rect">
            <a:avLst/>
          </a:prstGeom>
        </p:spPr>
      </p:pic>
    </p:spTree>
    <p:extLst>
      <p:ext uri="{BB962C8B-B14F-4D97-AF65-F5344CB8AC3E}">
        <p14:creationId xmlns:p14="http://schemas.microsoft.com/office/powerpoint/2010/main" val="411250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49149" y="1026542"/>
            <a:ext cx="11693701" cy="549938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contenidos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082145" y="1477704"/>
            <a:ext cx="10027707" cy="2339365"/>
          </a:xfrm>
        </p:spPr>
        <p:txBody>
          <a:bodyPr/>
          <a:lstStyle/>
          <a:p>
            <a:pPr defTabSz="914400">
              <a:lnSpc>
                <a:spcPct val="100000"/>
              </a:lnSpc>
              <a:spcBef>
                <a:spcPts val="0"/>
              </a:spcBef>
            </a:pPr>
            <a:r>
              <a:rPr lang="es-ES" sz="1600" dirty="0">
                <a:solidFill>
                  <a:srgbClr val="5F0095"/>
                </a:solidFill>
                <a:latin typeface="Source Sans Pro" panose="020B0503030403020204" pitchFamily="34" charset="0"/>
                <a:cs typeface="Times New Roman" panose="02020603050405020304" pitchFamily="18" charset="0"/>
              </a:rPr>
              <a:t>Dia 1 (Procesamiento Batch)</a:t>
            </a:r>
          </a:p>
          <a:p>
            <a:pPr marL="354325" lvl="1" indent="-1714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Azure Datafactory</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Introducción</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Beneficios de uso</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Componentes</a:t>
            </a:r>
          </a:p>
          <a:p>
            <a:pPr marL="354325" lvl="1" indent="-1714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Azure Function</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Introducción</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Tipos de funciones</a:t>
            </a:r>
          </a:p>
          <a:p>
            <a:pPr marL="354325" lvl="1" indent="-1714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Ejemplo de Pipeline</a:t>
            </a:r>
          </a:p>
          <a:p>
            <a:pPr marL="354325" lvl="1" indent="-1714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Ejercicio</a:t>
            </a:r>
          </a:p>
          <a:p>
            <a:pPr defTabSz="914400">
              <a:lnSpc>
                <a:spcPct val="100000"/>
              </a:lnSpc>
              <a:spcBef>
                <a:spcPts val="0"/>
              </a:spcBef>
            </a:pPr>
            <a:endParaRPr lang="es-ES" sz="1600" dirty="0">
              <a:solidFill>
                <a:srgbClr val="5F0095"/>
              </a:solidFill>
              <a:latin typeface="Source Sans Pro" panose="020B0503030403020204" pitchFamily="34" charset="0"/>
              <a:cs typeface="Times New Roman" panose="02020603050405020304" pitchFamily="18" charset="0"/>
            </a:endParaRPr>
          </a:p>
          <a:p>
            <a:pPr defTabSz="914400">
              <a:lnSpc>
                <a:spcPct val="100000"/>
              </a:lnSpc>
              <a:spcBef>
                <a:spcPts val="0"/>
              </a:spcBef>
            </a:pPr>
            <a:r>
              <a:rPr lang="es-ES" sz="1600" dirty="0">
                <a:solidFill>
                  <a:srgbClr val="5F0095"/>
                </a:solidFill>
                <a:latin typeface="Source Sans Pro" panose="020B0503030403020204" pitchFamily="34" charset="0"/>
                <a:cs typeface="Times New Roman" panose="02020603050405020304" pitchFamily="18" charset="0"/>
              </a:rPr>
              <a:t>Dia 2 (Procesamiento Streaming)</a:t>
            </a:r>
          </a:p>
          <a:p>
            <a:pPr marL="354325" lvl="1" indent="-1714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Azure Stream Analytics</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Introducción</a:t>
            </a:r>
          </a:p>
          <a:p>
            <a:pPr marL="651501" lvl="2" indent="-285750" defTabSz="914400">
              <a:lnSpc>
                <a:spcPct val="100000"/>
              </a:lnSpc>
              <a:spcBef>
                <a:spcPts val="0"/>
              </a:spcBef>
            </a:pPr>
            <a:r>
              <a:rPr lang="es-ES" sz="1600" b="0" dirty="0">
                <a:solidFill>
                  <a:srgbClr val="5F0095"/>
                </a:solidFill>
                <a:latin typeface="Source Sans Pro" panose="020B0503030403020204" pitchFamily="34" charset="0"/>
                <a:cs typeface="Times New Roman" panose="02020603050405020304" pitchFamily="18" charset="0"/>
              </a:rPr>
              <a:t>Características</a:t>
            </a:r>
          </a:p>
          <a:p>
            <a:pPr marL="468625" lvl="1" indent="-2857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Ejemplo de job de SA</a:t>
            </a:r>
            <a:endParaRPr lang="es-ES" sz="1600" b="0" dirty="0">
              <a:solidFill>
                <a:srgbClr val="5F0095"/>
              </a:solidFill>
              <a:latin typeface="Source Sans Pro" panose="020B0503030403020204" pitchFamily="34" charset="0"/>
              <a:cs typeface="Times New Roman" panose="02020603050405020304" pitchFamily="18" charset="0"/>
            </a:endParaRPr>
          </a:p>
          <a:p>
            <a:pPr marL="468625" lvl="1" indent="-285750" defTabSz="914400">
              <a:lnSpc>
                <a:spcPct val="100000"/>
              </a:lnSpc>
              <a:spcBef>
                <a:spcPts val="0"/>
              </a:spcBef>
              <a:buFont typeface="Wingdings" panose="05000000000000000000" pitchFamily="2" charset="2"/>
              <a:buChar char="Ø"/>
            </a:pPr>
            <a:r>
              <a:rPr lang="es-ES" sz="1600" dirty="0">
                <a:solidFill>
                  <a:srgbClr val="5F0095"/>
                </a:solidFill>
                <a:latin typeface="Source Sans Pro" panose="020B0503030403020204" pitchFamily="34" charset="0"/>
                <a:cs typeface="Times New Roman" panose="02020603050405020304" pitchFamily="18" charset="0"/>
              </a:rPr>
              <a:t>Ejercicio</a:t>
            </a:r>
          </a:p>
          <a:p>
            <a:pPr marL="354325" lvl="1" indent="-171450" defTabSz="914400">
              <a:lnSpc>
                <a:spcPct val="100000"/>
              </a:lnSpc>
              <a:spcBef>
                <a:spcPts val="0"/>
              </a:spcBef>
              <a:buFont typeface="Arial" panose="020B0604020202020204" pitchFamily="34" charset="0"/>
              <a:buChar char="•"/>
            </a:pPr>
            <a:endParaRPr lang="es-ES" sz="1200" dirty="0">
              <a:solidFill>
                <a:srgbClr val="5F0095"/>
              </a:solidFill>
              <a:latin typeface="Source Sans Pro" panose="020B0503030403020204" pitchFamily="34" charset="0"/>
              <a:cs typeface="Times New Roman" panose="02020603050405020304" pitchFamily="18" charset="0"/>
            </a:endParaRPr>
          </a:p>
          <a:p>
            <a:pPr marL="354325" lvl="1" indent="-171450" defTabSz="914400">
              <a:lnSpc>
                <a:spcPct val="100000"/>
              </a:lnSpc>
              <a:spcBef>
                <a:spcPts val="0"/>
              </a:spcBef>
              <a:buFont typeface="Arial" panose="020B0604020202020204" pitchFamily="34" charset="0"/>
              <a:buChar char="•"/>
            </a:pPr>
            <a:endParaRPr lang="es-ES" sz="1200" dirty="0">
              <a:solidFill>
                <a:srgbClr val="5F0095"/>
              </a:solidFill>
              <a:latin typeface="Source Sans Pro" panose="020B0503030403020204" pitchFamily="34" charset="0"/>
              <a:cs typeface="Times New Roman" panose="02020603050405020304" pitchFamily="18" charset="0"/>
            </a:endParaRPr>
          </a:p>
          <a:p>
            <a:pPr marL="525775" lvl="1" indent="-342900" defTabSz="914400">
              <a:lnSpc>
                <a:spcPct val="107000"/>
              </a:lnSpc>
              <a:spcAft>
                <a:spcPts val="800"/>
              </a:spcAft>
              <a:buFont typeface="Arial" panose="020B0604020202020204" pitchFamily="34" charset="0"/>
              <a:buChar char="•"/>
            </a:pPr>
            <a:endParaRPr lang="es-ES" sz="2000" dirty="0">
              <a:solidFill>
                <a:srgbClr val="5F0095"/>
              </a:solidFill>
              <a:latin typeface="Source Sans Pro" panose="020B0503030403020204" pitchFamily="34" charset="0"/>
              <a:cs typeface="Times New Roman" panose="02020603050405020304" pitchFamily="18" charset="0"/>
            </a:endParaRPr>
          </a:p>
          <a:p>
            <a:endParaRPr lang="es-ES" sz="2400" u="sng" dirty="0">
              <a:solidFill>
                <a:srgbClr val="0000FF"/>
              </a:solidFill>
              <a:latin typeface="Source Sans Pro" panose="020B0503030403020204" pitchFamily="34"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a:t>
            </a:fld>
            <a:endParaRPr lang="en-GB" dirty="0"/>
          </a:p>
        </p:txBody>
      </p:sp>
    </p:spTree>
    <p:extLst>
      <p:ext uri="{BB962C8B-B14F-4D97-AF65-F5344CB8AC3E}">
        <p14:creationId xmlns:p14="http://schemas.microsoft.com/office/powerpoint/2010/main" val="288097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1"/>
            <a:ext cx="11693701" cy="304997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function - introducción</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161978" y="1767177"/>
            <a:ext cx="10027707" cy="2339365"/>
          </a:xfrm>
        </p:spPr>
        <p:txBody>
          <a:bodyPr/>
          <a:lstStyle/>
          <a:p>
            <a:pPr defTabSz="914400">
              <a:lnSpc>
                <a:spcPct val="107000"/>
              </a:lnSpc>
              <a:spcAft>
                <a:spcPts val="800"/>
              </a:spcAft>
            </a:pPr>
            <a:endParaRPr lang="es-ES" sz="2000" dirty="0">
              <a:solidFill>
                <a:srgbClr val="5F0095"/>
              </a:solidFill>
              <a:latin typeface="Source Sans Pro" panose="020B0503030403020204" pitchFamily="34" charset="0"/>
              <a:cs typeface="Times New Roman" panose="02020603050405020304" pitchFamily="18" charset="0"/>
            </a:endParaRPr>
          </a:p>
          <a:p>
            <a:pPr defTabSz="914400">
              <a:lnSpc>
                <a:spcPct val="107000"/>
              </a:lnSpc>
              <a:spcAft>
                <a:spcPts val="800"/>
              </a:spcAft>
            </a:pPr>
            <a:r>
              <a:rPr lang="es-ES" sz="2000" dirty="0">
                <a:solidFill>
                  <a:srgbClr val="5F0095"/>
                </a:solidFill>
                <a:latin typeface="Source Sans Pro" panose="020B0503030403020204" pitchFamily="34" charset="0"/>
                <a:cs typeface="Times New Roman" panose="02020603050405020304" pitchFamily="18" charset="0"/>
              </a:rPr>
              <a:t>Una Azure Function es un servicio de cómputo sin servidor que permite ejecutar código de manera rápida y escalable en la nube de Microsoft Azure. Está diseñada para responder a eventos, como solicitudes HTTP, cambios en los datos, o activadores temporales, sin necesidad de preocuparse por la administración de servidores subyacentes.</a:t>
            </a:r>
            <a:endParaRPr lang="es-ES" sz="2400" u="sng" dirty="0">
              <a:solidFill>
                <a:srgbClr val="0000FF"/>
              </a:solidFill>
              <a:latin typeface="Source Sans Pro" panose="020B0503030403020204" pitchFamily="34"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20</a:t>
            </a:fld>
            <a:endParaRPr lang="en-GB" dirty="0"/>
          </a:p>
        </p:txBody>
      </p:sp>
    </p:spTree>
    <p:extLst>
      <p:ext uri="{BB962C8B-B14F-4D97-AF65-F5344CB8AC3E}">
        <p14:creationId xmlns:p14="http://schemas.microsoft.com/office/powerpoint/2010/main" val="131683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1361028" cy="776139"/>
          </a:xfrm>
        </p:spPr>
        <p:txBody>
          <a:bodyPr/>
          <a:lstStyle/>
          <a:p>
            <a:r>
              <a:rPr lang="es-ES_tradnl" dirty="0"/>
              <a:t>Azure function – tipos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21</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Azure function</a:t>
            </a:r>
            <a:endParaRPr lang="LID4096" sz="1600" dirty="0"/>
          </a:p>
        </p:txBody>
      </p:sp>
      <p:sp>
        <p:nvSpPr>
          <p:cNvPr id="3" name="Rectangle: Rounded Corners 2">
            <a:extLst>
              <a:ext uri="{FF2B5EF4-FFF2-40B4-BE49-F238E27FC236}">
                <a16:creationId xmlns:a16="http://schemas.microsoft.com/office/drawing/2014/main" id="{929A54D7-C21C-8358-0414-F66DE31DEB17}"/>
              </a:ext>
            </a:extLst>
          </p:cNvPr>
          <p:cNvSpPr/>
          <p:nvPr/>
        </p:nvSpPr>
        <p:spPr>
          <a:xfrm>
            <a:off x="249149" y="1398760"/>
            <a:ext cx="11693701" cy="526083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Text Placeholder 2">
            <a:extLst>
              <a:ext uri="{FF2B5EF4-FFF2-40B4-BE49-F238E27FC236}">
                <a16:creationId xmlns:a16="http://schemas.microsoft.com/office/drawing/2014/main" id="{A7A4244D-B52F-EE7D-D5D1-BE0FB54DA857}"/>
              </a:ext>
            </a:extLst>
          </p:cNvPr>
          <p:cNvSpPr>
            <a:spLocks noGrp="1"/>
          </p:cNvSpPr>
          <p:nvPr>
            <p:ph type="body" sz="quarter" idx="13"/>
          </p:nvPr>
        </p:nvSpPr>
        <p:spPr>
          <a:xfrm>
            <a:off x="718508" y="1666180"/>
            <a:ext cx="10366435" cy="4452801"/>
          </a:xfrm>
        </p:spPr>
        <p:txBody>
          <a:bodyPr/>
          <a:lstStyle/>
          <a:p>
            <a:pPr lvl="1" indent="0" defTabSz="914400">
              <a:lnSpc>
                <a:spcPct val="107000"/>
              </a:lnSpc>
              <a:spcAft>
                <a:spcPts val="800"/>
              </a:spcAft>
              <a:buNone/>
            </a:pPr>
            <a:r>
              <a:rPr lang="es-ES" sz="1200" b="0" dirty="0">
                <a:solidFill>
                  <a:srgbClr val="5F0095"/>
                </a:solidFill>
                <a:latin typeface="Source Sans Pro" panose="020B0503030403020204" pitchFamily="34" charset="0"/>
                <a:cs typeface="Times New Roman" panose="02020603050405020304" pitchFamily="18" charset="0"/>
              </a:rPr>
              <a:t>A continuación, describo algunos de los tipos comunes de Azure Functions:</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HTTP-triggered: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mediante solicitudes HTTP. Son ideales para crear APIs RESTful, servicios web o puntos de conexión para aplicaciones web o móviles. Pueden responder a diferentes métodos HTTP como GET, POST, PUT, DELETE,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Timer-triggered: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en intervalos regulares según una programación de tiempo predefinida. Son útiles para ejecutar tareas programadas como limpieza de datos, generación de informes, procesamiento de lotes,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Blob-triggered: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cuando se agregan, modifican o eliminan blobs (archivos) en un contenedor de Azure Blob Storage. Son útiles para procesar archivos cargados, realizar transformaciones de datos, generar notificaciones,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Queue-triggered: </a:t>
            </a:r>
            <a:r>
              <a:rPr lang="es-ES" sz="1200" b="0" dirty="0">
                <a:solidFill>
                  <a:srgbClr val="5F0095"/>
                </a:solidFill>
                <a:latin typeface="Source Sans Pro" panose="020B0503030403020204" pitchFamily="34" charset="0"/>
                <a:cs typeface="Times New Roman" panose="02020603050405020304" pitchFamily="18" charset="0"/>
              </a:rPr>
              <a:t>Estas funciones se activan cuando se agregan mensajes a una cola en Azure Queue Storage. Son útiles para procesar mensajes de forma asíncrona, realizar tareas de procesamiento por lotes, integrar sistemas distribuidos,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Event Grid-triggered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en respuesta a eventos publicados en Azure Event Grid. Pueden procesar una variedad de eventos como cambios en recursos de Azure, eventos personalizados, eventos de aplicaciones,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Service Bus-triggered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cuando se reciben mensajes en una cola o un tema de Azure Service Bus. Son útiles para procesar mensajes de forma fiable, realizar integración de sistemas, procesamiento de eventos,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Cosmos DB-triggered</a:t>
            </a:r>
            <a:r>
              <a:rPr lang="es-ES" sz="1200" b="0" dirty="0">
                <a:solidFill>
                  <a:srgbClr val="5F0095"/>
                </a:solidFill>
                <a:latin typeface="Source Sans Pro" panose="020B0503030403020204" pitchFamily="34" charset="0"/>
                <a:cs typeface="Times New Roman" panose="02020603050405020304" pitchFamily="18" charset="0"/>
              </a:rPr>
              <a:t>: Estas funciones se activan en respuesta a cambios en los datos almacenados en una base de datos de Azure Cosmos DB. Pueden procesar inserciones, actualizaciones o eliminaciones de documentos en colecciones de Cosmos DB.</a:t>
            </a:r>
          </a:p>
          <a:p>
            <a:pPr defTabSz="914400">
              <a:lnSpc>
                <a:spcPct val="107000"/>
              </a:lnSpc>
              <a:spcAft>
                <a:spcPts val="800"/>
              </a:spcAft>
            </a:pPr>
            <a:endParaRPr lang="es-ES" sz="1200" b="0" dirty="0">
              <a:solidFill>
                <a:srgbClr val="5F0095"/>
              </a:solidFill>
              <a:latin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3965749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1361028" cy="776139"/>
          </a:xfrm>
        </p:spPr>
        <p:txBody>
          <a:bodyPr/>
          <a:lstStyle/>
          <a:p>
            <a:r>
              <a:rPr lang="es-ES_tradnl" dirty="0"/>
              <a:t>Azure function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22</a:t>
            </a:fld>
            <a:endParaRPr lang="en-GB" dirty="0"/>
          </a:p>
        </p:txBody>
      </p:sp>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Azure function</a:t>
            </a:r>
            <a:endParaRPr lang="LID4096" sz="1600" dirty="0"/>
          </a:p>
        </p:txBody>
      </p:sp>
      <p:sp>
        <p:nvSpPr>
          <p:cNvPr id="3" name="Rectangle: Rounded Corners 2">
            <a:extLst>
              <a:ext uri="{FF2B5EF4-FFF2-40B4-BE49-F238E27FC236}">
                <a16:creationId xmlns:a16="http://schemas.microsoft.com/office/drawing/2014/main" id="{929A54D7-C21C-8358-0414-F66DE31DEB17}"/>
              </a:ext>
            </a:extLst>
          </p:cNvPr>
          <p:cNvSpPr/>
          <p:nvPr/>
        </p:nvSpPr>
        <p:spPr>
          <a:xfrm>
            <a:off x="249149" y="1398760"/>
            <a:ext cx="11693701" cy="526083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Text Placeholder 2">
            <a:extLst>
              <a:ext uri="{FF2B5EF4-FFF2-40B4-BE49-F238E27FC236}">
                <a16:creationId xmlns:a16="http://schemas.microsoft.com/office/drawing/2014/main" id="{A7A4244D-B52F-EE7D-D5D1-BE0FB54DA857}"/>
              </a:ext>
            </a:extLst>
          </p:cNvPr>
          <p:cNvSpPr>
            <a:spLocks noGrp="1"/>
          </p:cNvSpPr>
          <p:nvPr>
            <p:ph type="body" sz="quarter" idx="13"/>
          </p:nvPr>
        </p:nvSpPr>
        <p:spPr>
          <a:xfrm>
            <a:off x="718508" y="1666180"/>
            <a:ext cx="10366435" cy="4452801"/>
          </a:xfrm>
        </p:spPr>
        <p:txBody>
          <a:bodyPr/>
          <a:lstStyle/>
          <a:p>
            <a:pPr lvl="1" indent="0" defTabSz="914400">
              <a:lnSpc>
                <a:spcPct val="107000"/>
              </a:lnSpc>
              <a:spcAft>
                <a:spcPts val="800"/>
              </a:spcAft>
              <a:buNone/>
            </a:pPr>
            <a:r>
              <a:rPr lang="es-ES" sz="1200" b="0" dirty="0">
                <a:solidFill>
                  <a:srgbClr val="5F0095"/>
                </a:solidFill>
                <a:latin typeface="Source Sans Pro" panose="020B0503030403020204" pitchFamily="34" charset="0"/>
                <a:cs typeface="Times New Roman" panose="02020603050405020304" pitchFamily="18" charset="0"/>
              </a:rPr>
              <a:t>Para su implementación, la forma más sencilla es utilizar Visual Studio Code junto con la extensión “Azure Functions”. </a:t>
            </a:r>
          </a:p>
          <a:p>
            <a:pPr lvl="1" indent="0" defTabSz="914400">
              <a:lnSpc>
                <a:spcPct val="107000"/>
              </a:lnSpc>
              <a:spcAft>
                <a:spcPts val="800"/>
              </a:spcAft>
              <a:buNone/>
            </a:pPr>
            <a:r>
              <a:rPr lang="es-ES" sz="1200" b="0" dirty="0">
                <a:solidFill>
                  <a:srgbClr val="5F0095"/>
                </a:solidFill>
                <a:latin typeface="Source Sans Pro" panose="020B0503030403020204" pitchFamily="34" charset="0"/>
                <a:cs typeface="Times New Roman" panose="02020603050405020304" pitchFamily="18" charset="0"/>
              </a:rPr>
              <a:t>Esto nos ayudará a crear la función, guiándonos a la hora de específicar el tipo de la misma y generando automáticamente el esqueleto del proyecto dentro de VSC.</a:t>
            </a:r>
          </a:p>
          <a:p>
            <a:pPr defTabSz="914400">
              <a:lnSpc>
                <a:spcPct val="107000"/>
              </a:lnSpc>
              <a:spcAft>
                <a:spcPts val="800"/>
              </a:spcAft>
            </a:pPr>
            <a:endParaRPr lang="es-ES" sz="1200" b="0" dirty="0">
              <a:solidFill>
                <a:srgbClr val="5F0095"/>
              </a:solidFill>
              <a:latin typeface="Source Sans Pro" panose="020B0503030403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D702413-89FE-F671-7D0C-07F01B94A7FF}"/>
              </a:ext>
            </a:extLst>
          </p:cNvPr>
          <p:cNvPicPr>
            <a:picLocks noChangeAspect="1"/>
          </p:cNvPicPr>
          <p:nvPr/>
        </p:nvPicPr>
        <p:blipFill>
          <a:blip r:embed="rId3"/>
          <a:stretch>
            <a:fillRect/>
          </a:stretch>
        </p:blipFill>
        <p:spPr>
          <a:xfrm>
            <a:off x="2243802" y="2478132"/>
            <a:ext cx="7563457" cy="4037571"/>
          </a:xfrm>
          <a:prstGeom prst="rect">
            <a:avLst/>
          </a:prstGeom>
        </p:spPr>
      </p:pic>
    </p:spTree>
    <p:extLst>
      <p:ext uri="{BB962C8B-B14F-4D97-AF65-F5344CB8AC3E}">
        <p14:creationId xmlns:p14="http://schemas.microsoft.com/office/powerpoint/2010/main" val="285568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59972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Ejemplo práctico - datafactory</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161978" y="1767177"/>
            <a:ext cx="10027707" cy="2339365"/>
          </a:xfrm>
        </p:spPr>
        <p:txBody>
          <a:bodyPr/>
          <a:lstStyle/>
          <a:p>
            <a:pPr defTabSz="914400">
              <a:lnSpc>
                <a:spcPct val="107000"/>
              </a:lnSpc>
              <a:spcAft>
                <a:spcPts val="800"/>
              </a:spcAft>
            </a:pPr>
            <a:r>
              <a:rPr lang="es-ES" sz="2000" dirty="0">
                <a:solidFill>
                  <a:srgbClr val="5F0095"/>
                </a:solidFill>
                <a:latin typeface="Source Sans Pro" panose="020B0503030403020204" pitchFamily="34" charset="0"/>
                <a:cs typeface="Times New Roman" panose="02020603050405020304" pitchFamily="18" charset="0"/>
              </a:rPr>
              <a:t>Pipeline de ejecución batch en Datafactory con fichero de entrada csv de ventas realizadas. Se hace una serie de transformaciones sobre dicho fichero que simula las diferentes capas por las que suelen pasar los procesos de transformación en entornos productivos:</a:t>
            </a: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r>
              <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Para más información con respecto a este tipo de arquitectura: </a:t>
            </a:r>
            <a:r>
              <a:rPr lang="es-ES" sz="2000" b="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https://www.databricks.com/glossary/medallion-architecture</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23</a:t>
            </a:fld>
            <a:endParaRPr lang="en-GB" dirty="0"/>
          </a:p>
        </p:txBody>
      </p:sp>
      <p:pic>
        <p:nvPicPr>
          <p:cNvPr id="8" name="Picture 7">
            <a:extLst>
              <a:ext uri="{FF2B5EF4-FFF2-40B4-BE49-F238E27FC236}">
                <a16:creationId xmlns:a16="http://schemas.microsoft.com/office/drawing/2014/main" id="{9D33A339-3145-FDF2-BF00-CA8351E47807}"/>
              </a:ext>
            </a:extLst>
          </p:cNvPr>
          <p:cNvPicPr>
            <a:picLocks noChangeAspect="1"/>
          </p:cNvPicPr>
          <p:nvPr/>
        </p:nvPicPr>
        <p:blipFill>
          <a:blip r:embed="rId3"/>
          <a:stretch>
            <a:fillRect/>
          </a:stretch>
        </p:blipFill>
        <p:spPr>
          <a:xfrm>
            <a:off x="3387913" y="2955435"/>
            <a:ext cx="5134985" cy="1704409"/>
          </a:xfrm>
          <a:prstGeom prst="rect">
            <a:avLst/>
          </a:prstGeom>
        </p:spPr>
      </p:pic>
    </p:spTree>
    <p:extLst>
      <p:ext uri="{BB962C8B-B14F-4D97-AF65-F5344CB8AC3E}">
        <p14:creationId xmlns:p14="http://schemas.microsoft.com/office/powerpoint/2010/main" val="366193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871268"/>
            <a:ext cx="11693701" cy="523623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Ejercicio - datafactory</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082146" y="1268492"/>
            <a:ext cx="10027707" cy="2339365"/>
          </a:xfrm>
        </p:spPr>
        <p:txBody>
          <a:bodyPr/>
          <a:lstStyle/>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Cada alumno deberá implementar un nuevo pipeline. El pipeline tendrá el nombre y apellido del alumno seguido del caso de uso que elija para realizar el ELT. La transformación a realizar es de libre elección pero es aconsejable que siga la arquitectura de Bronce a Gold mencionada anteriormente.</a:t>
            </a:r>
          </a:p>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Ejemplo: </a:t>
            </a:r>
            <a:r>
              <a:rPr lang="es-ES" sz="1200" dirty="0">
                <a:solidFill>
                  <a:srgbClr val="5F0095"/>
                </a:solidFill>
                <a:latin typeface="Source Sans Pro" panose="020B0503030403020204" pitchFamily="34" charset="0"/>
                <a:cs typeface="Times New Roman" panose="02020603050405020304" pitchFamily="18" charset="0"/>
              </a:rPr>
              <a:t>antonio_gutierrez_sales_pipeline</a:t>
            </a:r>
          </a:p>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A continuación, estos son algunos ejemplos de casos de uso que se pueden implementar:</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Registro de Transacciones Financieras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Datos de Empleados y Horas Laborales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Registro de Sensores de IoT</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Datos de Usuarios y Actividades en un Sitio Web</a:t>
            </a:r>
            <a:endPar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Cualquier caso de uso diferente que se le ocurra a cada uno</a:t>
            </a:r>
            <a:endPar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r>
              <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Sugerencia</a:t>
            </a:r>
            <a:r>
              <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 Utilizar </a:t>
            </a:r>
            <a:r>
              <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3"/>
              </a:rPr>
              <a:t>https://chat.openai.com/</a:t>
            </a:r>
            <a:r>
              <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 para que genere automáticamente la estructura del fichero csv</a:t>
            </a:r>
          </a:p>
          <a:p>
            <a:pPr defTabSz="914400">
              <a:lnSpc>
                <a:spcPct val="107000"/>
              </a:lnSpc>
              <a:spcAft>
                <a:spcPts val="800"/>
              </a:spcAft>
            </a:pPr>
            <a:r>
              <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Para generar ficheros con datos mock: </a:t>
            </a:r>
          </a:p>
          <a:p>
            <a:pPr defTabSz="914400">
              <a:lnSpc>
                <a:spcPct val="107000"/>
              </a:lnSpc>
              <a:spcAft>
                <a:spcPts val="800"/>
              </a:spcAft>
            </a:pPr>
            <a:r>
              <a:rPr lang="es-ES" sz="12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https://www.mockaroo.com/</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24</a:t>
            </a:fld>
            <a:endParaRPr lang="en-GB" dirty="0"/>
          </a:p>
        </p:txBody>
      </p:sp>
    </p:spTree>
    <p:extLst>
      <p:ext uri="{BB962C8B-B14F-4D97-AF65-F5344CB8AC3E}">
        <p14:creationId xmlns:p14="http://schemas.microsoft.com/office/powerpoint/2010/main" val="3313599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9171" y="5428697"/>
            <a:ext cx="3856329" cy="1041195"/>
          </a:xfrm>
        </p:spPr>
        <p:txBody>
          <a:bodyPr/>
          <a:lstStyle/>
          <a:p>
            <a:r>
              <a:rPr lang="en-AU" dirty="0"/>
              <a:t>Accenture  </a:t>
            </a:r>
            <a:r>
              <a:rPr lang="en-AU" sz="2800" dirty="0"/>
              <a:t>&gt;</a:t>
            </a:r>
            <a:endParaRPr lang="en-AU" dirty="0"/>
          </a:p>
        </p:txBody>
      </p:sp>
      <p:sp>
        <p:nvSpPr>
          <p:cNvPr id="5" name="Title 4"/>
          <p:cNvSpPr>
            <a:spLocks noGrp="1"/>
          </p:cNvSpPr>
          <p:nvPr>
            <p:ph type="title"/>
          </p:nvPr>
        </p:nvSpPr>
        <p:spPr>
          <a:xfrm>
            <a:off x="526592" y="1671265"/>
            <a:ext cx="5714188" cy="1860605"/>
          </a:xfrm>
        </p:spPr>
        <p:txBody>
          <a:bodyPr/>
          <a:lstStyle/>
          <a:p>
            <a:r>
              <a:rPr lang="en-US" sz="4400" dirty="0"/>
              <a:t>Azure stream analytics</a:t>
            </a:r>
            <a:endParaRPr lang="en-AU" sz="4400" dirty="0"/>
          </a:p>
        </p:txBody>
      </p:sp>
      <p:sp>
        <p:nvSpPr>
          <p:cNvPr id="4" name="Title 4"/>
          <p:cNvSpPr txBox="1">
            <a:spLocks/>
          </p:cNvSpPr>
          <p:nvPr/>
        </p:nvSpPr>
        <p:spPr>
          <a:xfrm>
            <a:off x="9369468" y="5693768"/>
            <a:ext cx="2822532" cy="1041196"/>
          </a:xfrm>
          <a:prstGeom prst="rect">
            <a:avLst/>
          </a:prstGeom>
        </p:spPr>
        <p:txBody>
          <a:bodyPr vert="horz" lIns="0" tIns="252000" rIns="130101" bIns="0" rtlCol="0" anchor="ctr" anchorCtr="0">
            <a:noAutofit/>
          </a:bodyPr>
          <a:lstStyle>
            <a:lvl1pPr algn="l" defTabSz="1734634" rtl="0" eaLnBrk="1" latinLnBrk="0" hangingPunct="1">
              <a:lnSpc>
                <a:spcPct val="70000"/>
              </a:lnSpc>
              <a:spcBef>
                <a:spcPct val="0"/>
              </a:spcBef>
              <a:buNone/>
              <a:defRPr sz="6600" b="0" i="0" kern="1200" cap="all" spc="-150" baseline="0">
                <a:solidFill>
                  <a:schemeClr val="bg1"/>
                </a:solidFill>
                <a:latin typeface="+mj-lt"/>
                <a:ea typeface="Arial Black" charset="0"/>
                <a:cs typeface="Arial Black" charset="0"/>
              </a:defRPr>
            </a:lvl1pPr>
          </a:lstStyle>
          <a:p>
            <a:r>
              <a:rPr lang="en-US" sz="2000" cap="none" dirty="0">
                <a:solidFill>
                  <a:schemeClr val="tx1"/>
                </a:solidFill>
              </a:rPr>
              <a:t>Febrero 2024</a:t>
            </a:r>
            <a:endParaRPr lang="en-AU" sz="2000" cap="none" dirty="0">
              <a:solidFill>
                <a:schemeClr val="tx1"/>
              </a:solidFill>
            </a:endParaRPr>
          </a:p>
        </p:txBody>
      </p:sp>
      <p:pic>
        <p:nvPicPr>
          <p:cNvPr id="7" name="Picture 6">
            <a:extLst>
              <a:ext uri="{FF2B5EF4-FFF2-40B4-BE49-F238E27FC236}">
                <a16:creationId xmlns:a16="http://schemas.microsoft.com/office/drawing/2014/main" id="{986B01EA-C0BF-EF17-0EF8-000D44A05050}"/>
              </a:ext>
            </a:extLst>
          </p:cNvPr>
          <p:cNvPicPr>
            <a:picLocks noChangeAspect="1"/>
          </p:cNvPicPr>
          <p:nvPr/>
        </p:nvPicPr>
        <p:blipFill>
          <a:blip r:embed="rId3"/>
          <a:stretch>
            <a:fillRect/>
          </a:stretch>
        </p:blipFill>
        <p:spPr>
          <a:xfrm>
            <a:off x="10577942" y="420274"/>
            <a:ext cx="1039572" cy="852502"/>
          </a:xfrm>
          <a:prstGeom prst="rect">
            <a:avLst/>
          </a:prstGeom>
        </p:spPr>
      </p:pic>
    </p:spTree>
    <p:extLst>
      <p:ext uri="{BB962C8B-B14F-4D97-AF65-F5344CB8AC3E}">
        <p14:creationId xmlns:p14="http://schemas.microsoft.com/office/powerpoint/2010/main" val="2032230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1"/>
            <a:ext cx="11693701" cy="304997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stream analytics - introducción</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98077" y="1671359"/>
            <a:ext cx="10027707" cy="2339365"/>
          </a:xfrm>
        </p:spPr>
        <p:txBody>
          <a:bodyPr/>
          <a:lstStyle/>
          <a:p>
            <a:pPr defTabSz="914400">
              <a:lnSpc>
                <a:spcPct val="107000"/>
              </a:lnSpc>
              <a:spcAft>
                <a:spcPts val="800"/>
              </a:spcAft>
            </a:pPr>
            <a:endParaRPr lang="es-ES" sz="2000" dirty="0">
              <a:solidFill>
                <a:srgbClr val="5F0095"/>
              </a:solidFill>
              <a:latin typeface="Source Sans Pro" panose="020B0503030403020204" pitchFamily="34" charset="0"/>
              <a:cs typeface="Times New Roman" panose="02020603050405020304" pitchFamily="18" charset="0"/>
            </a:endParaRPr>
          </a:p>
          <a:p>
            <a:pPr defTabSz="914400">
              <a:lnSpc>
                <a:spcPct val="107000"/>
              </a:lnSpc>
              <a:spcAft>
                <a:spcPts val="800"/>
              </a:spcAft>
            </a:pPr>
            <a:r>
              <a:rPr lang="es-ES" sz="2000" dirty="0">
                <a:solidFill>
                  <a:srgbClr val="5F0095"/>
                </a:solidFill>
                <a:latin typeface="Source Sans Pro" panose="020B0503030403020204" pitchFamily="34" charset="0"/>
                <a:cs typeface="Times New Roman" panose="02020603050405020304" pitchFamily="18" charset="0"/>
              </a:rPr>
              <a:t>Azure Stream Analytics es un servicio de procesamiento de datos en tiempo real ofrecido por Microsoft Azure que permite analizar y extraer información valiosa de flujos de datos en tiempo real. Con Stream Analytics, puedes ingesta, procesar y analizar datos de manera continua y en tiempo real, lo que te permite tomar decisiones instantáneas basadas en la información en tiempo real que recibes.</a:t>
            </a:r>
            <a:endParaRPr lang="es-ES" sz="2400" u="sng" dirty="0">
              <a:solidFill>
                <a:srgbClr val="0000FF"/>
              </a:solidFill>
              <a:latin typeface="Source Sans Pro" panose="020B0503030403020204" pitchFamily="34"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26</a:t>
            </a:fld>
            <a:endParaRPr lang="en-GB" dirty="0"/>
          </a:p>
        </p:txBody>
      </p:sp>
    </p:spTree>
    <p:extLst>
      <p:ext uri="{BB962C8B-B14F-4D97-AF65-F5344CB8AC3E}">
        <p14:creationId xmlns:p14="http://schemas.microsoft.com/office/powerpoint/2010/main" val="460230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39268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stream analytics - caracteristicas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72198" y="1938778"/>
            <a:ext cx="10027707" cy="2339365"/>
          </a:xfrm>
        </p:spPr>
        <p:txBody>
          <a:bodyPr/>
          <a:lstStyle/>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Procesamiento en tiempo real: </a:t>
            </a:r>
            <a:r>
              <a:rPr lang="es-ES" sz="1200" b="0" dirty="0">
                <a:solidFill>
                  <a:srgbClr val="5F0095"/>
                </a:solidFill>
                <a:latin typeface="Source Sans Pro" panose="020B0503030403020204" pitchFamily="34" charset="0"/>
                <a:cs typeface="Times New Roman" panose="02020603050405020304" pitchFamily="18" charset="0"/>
              </a:rPr>
              <a:t>Permite analizar y actuar sobre datos en tiempo real mientras fluyen, lo que te permite obtener información instantánea y tomar decisiones rápidas.</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Escalabilidad automática: </a:t>
            </a:r>
            <a:r>
              <a:rPr lang="es-ES" sz="1200" b="0" dirty="0">
                <a:solidFill>
                  <a:srgbClr val="5F0095"/>
                </a:solidFill>
                <a:latin typeface="Source Sans Pro" panose="020B0503030403020204" pitchFamily="34" charset="0"/>
                <a:cs typeface="Times New Roman" panose="02020603050405020304" pitchFamily="18" charset="0"/>
              </a:rPr>
              <a:t>Escala automáticamente para manejar grandes volúmenes de datos en tiempo real sin necesidad de configuración manual.</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Integración con servicios de Azure: </a:t>
            </a:r>
            <a:r>
              <a:rPr lang="es-ES" sz="1200" b="0" dirty="0">
                <a:solidFill>
                  <a:srgbClr val="5F0095"/>
                </a:solidFill>
                <a:latin typeface="Source Sans Pro" panose="020B0503030403020204" pitchFamily="34" charset="0"/>
                <a:cs typeface="Times New Roman" panose="02020603050405020304" pitchFamily="18" charset="0"/>
              </a:rPr>
              <a:t>Se integra con otros servicios de Azure, como Azure Event Hubs, Azure IoT Hub, Azure Blob Storage, Azure Data Lake Storage, Azure SQL Database, entre otros, lo que facilita la ingestión y el almacenamiento de datos en tiempo real.</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Lenguaje SQL-like para consultas: </a:t>
            </a:r>
            <a:r>
              <a:rPr lang="es-ES" sz="1200" b="0" dirty="0">
                <a:solidFill>
                  <a:srgbClr val="5F0095"/>
                </a:solidFill>
                <a:latin typeface="Source Sans Pro" panose="020B0503030403020204" pitchFamily="34" charset="0"/>
                <a:cs typeface="Times New Roman" panose="02020603050405020304" pitchFamily="18" charset="0"/>
              </a:rPr>
              <a:t>Utiliza un lenguaje similar a SQL para escribir consultas y transformaciones sobre flujos de datos en tiempo real, lo que facilita la creación y mantenimiento de consultas.</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Soporte para patrones complejos: </a:t>
            </a:r>
            <a:r>
              <a:rPr lang="es-ES" sz="1200" b="0" dirty="0">
                <a:solidFill>
                  <a:srgbClr val="5F0095"/>
                </a:solidFill>
                <a:latin typeface="Source Sans Pro" panose="020B0503030403020204" pitchFamily="34" charset="0"/>
                <a:cs typeface="Times New Roman" panose="02020603050405020304" pitchFamily="18" charset="0"/>
              </a:rPr>
              <a:t>Permite detectar y actuar sobre patrones complejos en flujos de datos en tiempo real, como ventanas de tiempo, agrupaciones, uniones, filtrado, etc.</a:t>
            </a:r>
          </a:p>
          <a:p>
            <a:pPr marL="651501" lvl="2" indent="-285750" defTabSz="914400">
              <a:lnSpc>
                <a:spcPct val="107000"/>
              </a:lnSpc>
              <a:spcAft>
                <a:spcPts val="800"/>
              </a:spcAft>
            </a:pPr>
            <a:r>
              <a:rPr lang="es-ES" sz="1200" dirty="0">
                <a:solidFill>
                  <a:srgbClr val="5F0095"/>
                </a:solidFill>
                <a:latin typeface="Source Sans Pro" panose="020B0503030403020204" pitchFamily="34" charset="0"/>
                <a:cs typeface="Times New Roman" panose="02020603050405020304" pitchFamily="18" charset="0"/>
              </a:rPr>
              <a:t>Integración con Power BI y Azure Machine Learning: </a:t>
            </a:r>
            <a:r>
              <a:rPr lang="es-ES" sz="1200" b="0" dirty="0">
                <a:solidFill>
                  <a:srgbClr val="5F0095"/>
                </a:solidFill>
                <a:latin typeface="Source Sans Pro" panose="020B0503030403020204" pitchFamily="34" charset="0"/>
                <a:cs typeface="Times New Roman" panose="02020603050405020304" pitchFamily="18" charset="0"/>
              </a:rPr>
              <a:t>Facilita la visualización de datos en tiempo real y la integración con modelos de aprendizaje automático para análisis avanzados y predictivos.</a:t>
            </a:r>
          </a:p>
          <a:p>
            <a:pPr defTabSz="914400">
              <a:lnSpc>
                <a:spcPct val="107000"/>
              </a:lnSpc>
              <a:spcAft>
                <a:spcPts val="800"/>
              </a:spcAft>
            </a:pPr>
            <a:endParaRPr lang="es-ES" sz="2000" dirty="0">
              <a:solidFill>
                <a:srgbClr val="5F0095"/>
              </a:solidFill>
              <a:latin typeface="Source Sans Pro" panose="020B0503030403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27</a:t>
            </a:fld>
            <a:endParaRPr lang="en-GB" dirty="0"/>
          </a:p>
        </p:txBody>
      </p:sp>
    </p:spTree>
    <p:extLst>
      <p:ext uri="{BB962C8B-B14F-4D97-AF65-F5344CB8AC3E}">
        <p14:creationId xmlns:p14="http://schemas.microsoft.com/office/powerpoint/2010/main" val="44945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39268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stream analytics - jobs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28</a:t>
            </a:fld>
            <a:endParaRPr lang="en-GB" dirty="0"/>
          </a:p>
        </p:txBody>
      </p:sp>
      <p:pic>
        <p:nvPicPr>
          <p:cNvPr id="10" name="Picture 9">
            <a:extLst>
              <a:ext uri="{FF2B5EF4-FFF2-40B4-BE49-F238E27FC236}">
                <a16:creationId xmlns:a16="http://schemas.microsoft.com/office/drawing/2014/main" id="{7261667A-F40E-C601-4164-3DD9AEBCDD36}"/>
              </a:ext>
            </a:extLst>
          </p:cNvPr>
          <p:cNvPicPr>
            <a:picLocks noChangeAspect="1"/>
          </p:cNvPicPr>
          <p:nvPr/>
        </p:nvPicPr>
        <p:blipFill>
          <a:blip r:embed="rId3"/>
          <a:stretch>
            <a:fillRect/>
          </a:stretch>
        </p:blipFill>
        <p:spPr>
          <a:xfrm>
            <a:off x="1224951" y="1841104"/>
            <a:ext cx="8824823" cy="3726037"/>
          </a:xfrm>
          <a:prstGeom prst="rect">
            <a:avLst/>
          </a:prstGeom>
        </p:spPr>
      </p:pic>
    </p:spTree>
    <p:extLst>
      <p:ext uri="{BB962C8B-B14F-4D97-AF65-F5344CB8AC3E}">
        <p14:creationId xmlns:p14="http://schemas.microsoft.com/office/powerpoint/2010/main" val="2309859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39268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stream analytics - eventhubs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80824" y="1749007"/>
            <a:ext cx="10027707" cy="2339365"/>
          </a:xfrm>
        </p:spPr>
        <p:txBody>
          <a:bodyPr/>
          <a:lstStyle/>
          <a:p>
            <a:pPr lvl="2" indent="0" defTabSz="914400">
              <a:lnSpc>
                <a:spcPct val="107000"/>
              </a:lnSpc>
              <a:spcAft>
                <a:spcPts val="800"/>
              </a:spcAft>
              <a:buNone/>
            </a:pPr>
            <a:r>
              <a:rPr lang="es-ES" sz="1600" dirty="0">
                <a:solidFill>
                  <a:srgbClr val="5F0095"/>
                </a:solidFill>
                <a:latin typeface="Source Sans Pro" panose="020B0503030403020204" pitchFamily="34" charset="0"/>
                <a:cs typeface="Times New Roman" panose="02020603050405020304" pitchFamily="18" charset="0"/>
              </a:rPr>
              <a:t>Event Hubs es un servicio de Azure que permite la ingestión masiva de eventos en tiempo real a escala. Es especialmente útil para la ingestión, almacenamiento y análisis de grandes volúmenes de eventos de telemetría, registros, seguimiento de actividad, etc., generados por aplicaciones, dispositivos y servicios en la nube.</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29</a:t>
            </a:fld>
            <a:endParaRPr lang="en-GB" dirty="0"/>
          </a:p>
        </p:txBody>
      </p:sp>
      <p:sp>
        <p:nvSpPr>
          <p:cNvPr id="7" name="Title 1">
            <a:extLst>
              <a:ext uri="{FF2B5EF4-FFF2-40B4-BE49-F238E27FC236}">
                <a16:creationId xmlns:a16="http://schemas.microsoft.com/office/drawing/2014/main" id="{DBA04FFE-752D-B29E-C366-F629F6550AAA}"/>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definición</a:t>
            </a:r>
            <a:endParaRPr lang="LID4096" sz="1600" dirty="0"/>
          </a:p>
        </p:txBody>
      </p:sp>
      <p:pic>
        <p:nvPicPr>
          <p:cNvPr id="9" name="Picture 8">
            <a:extLst>
              <a:ext uri="{FF2B5EF4-FFF2-40B4-BE49-F238E27FC236}">
                <a16:creationId xmlns:a16="http://schemas.microsoft.com/office/drawing/2014/main" id="{18BDABDD-94A7-4D12-D481-B3C3653C2EF9}"/>
              </a:ext>
            </a:extLst>
          </p:cNvPr>
          <p:cNvPicPr>
            <a:picLocks noChangeAspect="1"/>
          </p:cNvPicPr>
          <p:nvPr/>
        </p:nvPicPr>
        <p:blipFill>
          <a:blip r:embed="rId3"/>
          <a:stretch>
            <a:fillRect/>
          </a:stretch>
        </p:blipFill>
        <p:spPr>
          <a:xfrm>
            <a:off x="1120422" y="2918689"/>
            <a:ext cx="4846188" cy="2617209"/>
          </a:xfrm>
          <a:prstGeom prst="rect">
            <a:avLst/>
          </a:prstGeom>
        </p:spPr>
      </p:pic>
      <p:pic>
        <p:nvPicPr>
          <p:cNvPr id="11" name="Picture 10">
            <a:extLst>
              <a:ext uri="{FF2B5EF4-FFF2-40B4-BE49-F238E27FC236}">
                <a16:creationId xmlns:a16="http://schemas.microsoft.com/office/drawing/2014/main" id="{121A71E2-A129-EFBA-51AF-87AC80D86D15}"/>
              </a:ext>
            </a:extLst>
          </p:cNvPr>
          <p:cNvPicPr>
            <a:picLocks noChangeAspect="1"/>
          </p:cNvPicPr>
          <p:nvPr/>
        </p:nvPicPr>
        <p:blipFill>
          <a:blip r:embed="rId4"/>
          <a:stretch>
            <a:fillRect/>
          </a:stretch>
        </p:blipFill>
        <p:spPr>
          <a:xfrm>
            <a:off x="6282127" y="2909406"/>
            <a:ext cx="5057395" cy="2626492"/>
          </a:xfrm>
          <a:prstGeom prst="rect">
            <a:avLst/>
          </a:prstGeom>
        </p:spPr>
      </p:pic>
    </p:spTree>
    <p:extLst>
      <p:ext uri="{BB962C8B-B14F-4D97-AF65-F5344CB8AC3E}">
        <p14:creationId xmlns:p14="http://schemas.microsoft.com/office/powerpoint/2010/main" val="296531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9171" y="5428697"/>
            <a:ext cx="3856329" cy="1041195"/>
          </a:xfrm>
        </p:spPr>
        <p:txBody>
          <a:bodyPr/>
          <a:lstStyle/>
          <a:p>
            <a:r>
              <a:rPr lang="en-AU" dirty="0"/>
              <a:t>Accenture  </a:t>
            </a:r>
            <a:r>
              <a:rPr lang="en-AU" sz="2800" dirty="0"/>
              <a:t>&gt;</a:t>
            </a:r>
            <a:endParaRPr lang="en-AU" dirty="0"/>
          </a:p>
        </p:txBody>
      </p:sp>
      <p:sp>
        <p:nvSpPr>
          <p:cNvPr id="5" name="Title 4"/>
          <p:cNvSpPr>
            <a:spLocks noGrp="1"/>
          </p:cNvSpPr>
          <p:nvPr>
            <p:ph type="title"/>
          </p:nvPr>
        </p:nvSpPr>
        <p:spPr>
          <a:xfrm>
            <a:off x="526592" y="1671265"/>
            <a:ext cx="5714188" cy="1860605"/>
          </a:xfrm>
        </p:spPr>
        <p:txBody>
          <a:bodyPr/>
          <a:lstStyle/>
          <a:p>
            <a:r>
              <a:rPr lang="en-US" sz="4400" dirty="0"/>
              <a:t>Azure datafactory</a:t>
            </a:r>
            <a:endParaRPr lang="en-AU" sz="4400" dirty="0"/>
          </a:p>
        </p:txBody>
      </p:sp>
      <p:sp>
        <p:nvSpPr>
          <p:cNvPr id="4" name="Title 4"/>
          <p:cNvSpPr txBox="1">
            <a:spLocks/>
          </p:cNvSpPr>
          <p:nvPr/>
        </p:nvSpPr>
        <p:spPr>
          <a:xfrm>
            <a:off x="9369468" y="5693768"/>
            <a:ext cx="2822532" cy="1041196"/>
          </a:xfrm>
          <a:prstGeom prst="rect">
            <a:avLst/>
          </a:prstGeom>
        </p:spPr>
        <p:txBody>
          <a:bodyPr vert="horz" lIns="0" tIns="252000" rIns="130101" bIns="0" rtlCol="0" anchor="ctr" anchorCtr="0">
            <a:noAutofit/>
          </a:bodyPr>
          <a:lstStyle>
            <a:lvl1pPr algn="l" defTabSz="1734634" rtl="0" eaLnBrk="1" latinLnBrk="0" hangingPunct="1">
              <a:lnSpc>
                <a:spcPct val="70000"/>
              </a:lnSpc>
              <a:spcBef>
                <a:spcPct val="0"/>
              </a:spcBef>
              <a:buNone/>
              <a:defRPr sz="6600" b="0" i="0" kern="1200" cap="all" spc="-150" baseline="0">
                <a:solidFill>
                  <a:schemeClr val="bg1"/>
                </a:solidFill>
                <a:latin typeface="+mj-lt"/>
                <a:ea typeface="Arial Black" charset="0"/>
                <a:cs typeface="Arial Black" charset="0"/>
              </a:defRPr>
            </a:lvl1pPr>
          </a:lstStyle>
          <a:p>
            <a:r>
              <a:rPr lang="en-US" sz="2000" cap="none" dirty="0">
                <a:solidFill>
                  <a:schemeClr val="tx1"/>
                </a:solidFill>
              </a:rPr>
              <a:t>Febrero 2024</a:t>
            </a:r>
            <a:endParaRPr lang="en-AU" sz="2000" cap="none" dirty="0">
              <a:solidFill>
                <a:schemeClr val="tx1"/>
              </a:solidFill>
            </a:endParaRPr>
          </a:p>
        </p:txBody>
      </p:sp>
      <p:pic>
        <p:nvPicPr>
          <p:cNvPr id="7" name="Picture 6">
            <a:extLst>
              <a:ext uri="{FF2B5EF4-FFF2-40B4-BE49-F238E27FC236}">
                <a16:creationId xmlns:a16="http://schemas.microsoft.com/office/drawing/2014/main" id="{986B01EA-C0BF-EF17-0EF8-000D44A05050}"/>
              </a:ext>
            </a:extLst>
          </p:cNvPr>
          <p:cNvPicPr>
            <a:picLocks noChangeAspect="1"/>
          </p:cNvPicPr>
          <p:nvPr/>
        </p:nvPicPr>
        <p:blipFill>
          <a:blip r:embed="rId3"/>
          <a:stretch>
            <a:fillRect/>
          </a:stretch>
        </p:blipFill>
        <p:spPr>
          <a:xfrm>
            <a:off x="10577942" y="420274"/>
            <a:ext cx="1039572" cy="852502"/>
          </a:xfrm>
          <a:prstGeom prst="rect">
            <a:avLst/>
          </a:prstGeom>
        </p:spPr>
      </p:pic>
    </p:spTree>
    <p:extLst>
      <p:ext uri="{BB962C8B-B14F-4D97-AF65-F5344CB8AC3E}">
        <p14:creationId xmlns:p14="http://schemas.microsoft.com/office/powerpoint/2010/main" val="21407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39268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stream analytics - eventhubs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72198" y="1772390"/>
            <a:ext cx="10027707" cy="3863465"/>
          </a:xfrm>
        </p:spPr>
        <p:txBody>
          <a:bodyPr/>
          <a:lstStyle/>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Event Hubs: </a:t>
            </a:r>
            <a:r>
              <a:rPr lang="es-ES" sz="1100" b="0" dirty="0">
                <a:solidFill>
                  <a:srgbClr val="5F0095"/>
                </a:solidFill>
                <a:latin typeface="Source Sans Pro" panose="020B0503030403020204" pitchFamily="34" charset="0"/>
                <a:cs typeface="Times New Roman" panose="02020603050405020304" pitchFamily="18" charset="0"/>
              </a:rPr>
              <a:t>Es el componente central que proporciona la funcionalidad de ingestión y almacenamiento de eventos de streaming. Puedes crear uno o varios Event Hubs dentro de un espacio de nombres (namespace) de Event Hubs. Cada Event Hub tiene su propio nombre y particiones.</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Partitions:</a:t>
            </a:r>
            <a:r>
              <a:rPr lang="es-ES" sz="1100" b="0" dirty="0">
                <a:solidFill>
                  <a:srgbClr val="5F0095"/>
                </a:solidFill>
                <a:latin typeface="Source Sans Pro" panose="020B0503030403020204" pitchFamily="34" charset="0"/>
                <a:cs typeface="Times New Roman" panose="02020603050405020304" pitchFamily="18" charset="0"/>
              </a:rPr>
              <a:t> Los Event Hubs se dividen en particiones, que son unidades de escalabilidad y paralelismo. Cada partición en un Event Hub retiene eventos y admite múltiples consumidores concurrentes. Las particiones permiten la escalabilidad horizontal y facilitan la distribución de carga.</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Producers</a:t>
            </a:r>
            <a:r>
              <a:rPr lang="es-ES" sz="1100" b="0" dirty="0">
                <a:solidFill>
                  <a:srgbClr val="5F0095"/>
                </a:solidFill>
                <a:latin typeface="Source Sans Pro" panose="020B0503030403020204" pitchFamily="34" charset="0"/>
                <a:cs typeface="Times New Roman" panose="02020603050405020304" pitchFamily="18" charset="0"/>
              </a:rPr>
              <a:t>: Los productores son entidades que envían eventos de datos a un Event Hub. Estos pueden ser aplicaciones, servicios, dispositivos IoT, etc. Los eventos pueden ser enviados individualmente o en lotes y son dirigidos a una partición específica o distribuidos automáticamente por el servicio.</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Consumers:</a:t>
            </a:r>
            <a:r>
              <a:rPr lang="es-ES" sz="1100" b="0" dirty="0">
                <a:solidFill>
                  <a:srgbClr val="5F0095"/>
                </a:solidFill>
                <a:latin typeface="Source Sans Pro" panose="020B0503030403020204" pitchFamily="34" charset="0"/>
                <a:cs typeface="Times New Roman" panose="02020603050405020304" pitchFamily="18" charset="0"/>
              </a:rPr>
              <a:t> Los consumidores son entidades que reciben y procesan eventos de un Event Hub. Pueden ser aplicaciones, procesos de análisis, servicios de streaming, etc. Los consumidores pueden leer eventos de una o varias particiones y procesarlos en tiempo real.</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Consumer Groups:</a:t>
            </a:r>
            <a:r>
              <a:rPr lang="es-ES" sz="1100" b="0" dirty="0">
                <a:solidFill>
                  <a:srgbClr val="5F0095"/>
                </a:solidFill>
                <a:latin typeface="Source Sans Pro" panose="020B0503030403020204" pitchFamily="34" charset="0"/>
                <a:cs typeface="Times New Roman" panose="02020603050405020304" pitchFamily="18" charset="0"/>
              </a:rPr>
              <a:t> Los grupos de consumidores son conjuntos lógicos de consumidores que leen eventos de un Event Hub. Cada grupo de consumidores tiene su propio identificador único y mantiene un offset (posición de lectura) independiente para cada partición. Esto permite que múltiples aplicaciones o procesos consuman eventos de forma independiente y mantengan su propio estado de procesamiento.</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Event Hub Namespace</a:t>
            </a:r>
            <a:r>
              <a:rPr lang="es-ES" sz="1100" b="0" dirty="0">
                <a:solidFill>
                  <a:srgbClr val="5F0095"/>
                </a:solidFill>
                <a:latin typeface="Source Sans Pro" panose="020B0503030403020204" pitchFamily="34" charset="0"/>
                <a:cs typeface="Times New Roman" panose="02020603050405020304" pitchFamily="18" charset="0"/>
              </a:rPr>
              <a:t>: Es un contenedor lógico que agrupa uno o varios Event Hubs y proporciona un espacio de nombres único para la administración y la facturación. Puedes tener varios Event Hubs dentro de un mismo espacio de nombres, lo que facilita la administración y el acceso a los recursos relacionados.</a:t>
            </a:r>
          </a:p>
          <a:p>
            <a:pPr marL="537201" lvl="2" indent="-171450" defTabSz="914400">
              <a:lnSpc>
                <a:spcPct val="107000"/>
              </a:lnSpc>
              <a:spcAft>
                <a:spcPts val="800"/>
              </a:spcAft>
            </a:pPr>
            <a:r>
              <a:rPr lang="es-ES" sz="1100" dirty="0">
                <a:solidFill>
                  <a:srgbClr val="5F0095"/>
                </a:solidFill>
                <a:latin typeface="Source Sans Pro" panose="020B0503030403020204" pitchFamily="34" charset="0"/>
                <a:cs typeface="Times New Roman" panose="02020603050405020304" pitchFamily="18" charset="0"/>
              </a:rPr>
              <a:t>Offset</a:t>
            </a:r>
            <a:r>
              <a:rPr lang="es-ES" sz="1100" b="0" dirty="0">
                <a:solidFill>
                  <a:srgbClr val="5F0095"/>
                </a:solidFill>
                <a:latin typeface="Source Sans Pro" panose="020B0503030403020204" pitchFamily="34" charset="0"/>
                <a:cs typeface="Times New Roman" panose="02020603050405020304" pitchFamily="18" charset="0"/>
              </a:rPr>
              <a:t>: Un offset es un marcador de posición que indica la posición de lectura de un consumidor en una secuencia de eventos. Es utilizado para rastrear qué eventos ha leído un consumidor y cuáles están pendientes de ser leídos en un sistema de procesamiento de eventos en tiempo real como Azure Event Hubs.</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30</a:t>
            </a:fld>
            <a:endParaRPr lang="en-GB" dirty="0"/>
          </a:p>
        </p:txBody>
      </p:sp>
      <p:sp>
        <p:nvSpPr>
          <p:cNvPr id="7" name="Title 1">
            <a:extLst>
              <a:ext uri="{FF2B5EF4-FFF2-40B4-BE49-F238E27FC236}">
                <a16:creationId xmlns:a16="http://schemas.microsoft.com/office/drawing/2014/main" id="{53132A75-A426-3D25-2AF7-FE77BC541773}"/>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Componentes principales</a:t>
            </a:r>
            <a:endParaRPr lang="LID4096" sz="1600" dirty="0"/>
          </a:p>
        </p:txBody>
      </p:sp>
    </p:spTree>
    <p:extLst>
      <p:ext uri="{BB962C8B-B14F-4D97-AF65-F5344CB8AC3E}">
        <p14:creationId xmlns:p14="http://schemas.microsoft.com/office/powerpoint/2010/main" val="1429155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1507780"/>
            <a:ext cx="11693701" cy="459972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Ejemplo practico – stream analytics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161978" y="1767177"/>
            <a:ext cx="10027707" cy="2339365"/>
          </a:xfrm>
        </p:spPr>
        <p:txBody>
          <a:bodyPr/>
          <a:lstStyle/>
          <a:p>
            <a:pPr defTabSz="914400">
              <a:lnSpc>
                <a:spcPct val="107000"/>
              </a:lnSpc>
              <a:spcAft>
                <a:spcPts val="800"/>
              </a:spcAft>
            </a:pPr>
            <a:r>
              <a:rPr lang="es-ES" sz="2000" dirty="0">
                <a:solidFill>
                  <a:srgbClr val="5F0095"/>
                </a:solidFill>
                <a:latin typeface="Source Sans Pro" panose="020B0503030403020204" pitchFamily="34" charset="0"/>
                <a:cs typeface="Times New Roman" panose="02020603050405020304" pitchFamily="18" charset="0"/>
              </a:rPr>
              <a:t>Similar al caso batch realizado en Datafactory, esta vez haremos uso de un productor de mensajes hacia eventhub y a partir de los mensajes que lleguen al primer eh, haremos diferentes transformaciones que se irán escribiendo en otros ehs, simulando la arquitectura por capas mencionada, pero esta vez en streaming</a:t>
            </a: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endPar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r>
              <a:rPr lang="es-ES" sz="20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Para más información con respecto a este tipo de arquitectura: </a:t>
            </a:r>
            <a:r>
              <a:rPr lang="es-ES" sz="2000" b="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https://www.databricks.com/glossary/medallion-architecture</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31</a:t>
            </a:fld>
            <a:endParaRPr lang="en-GB" dirty="0"/>
          </a:p>
        </p:txBody>
      </p:sp>
    </p:spTree>
    <p:extLst>
      <p:ext uri="{BB962C8B-B14F-4D97-AF65-F5344CB8AC3E}">
        <p14:creationId xmlns:p14="http://schemas.microsoft.com/office/powerpoint/2010/main" val="2888826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871268"/>
            <a:ext cx="11693701" cy="523623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Ejercicio – stream analytics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082146" y="1268492"/>
            <a:ext cx="10027707" cy="2339365"/>
          </a:xfrm>
        </p:spPr>
        <p:txBody>
          <a:bodyPr/>
          <a:lstStyle/>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Cada alumno deberá crear un nuevo eventhub y crear mensajes en él. El eventhub tendrá el nombre y apellido del alumno seguido del caso de uso que elija para realizar el ELT. La transformación a realizar es de libre elección pero es aconsejable que siga la arquitectura de Bronce a Gold mencionada anteriormente. Cada resultado de cada transformación debe escribirse en el eh de la capa siguiente. En la capa gold, escribir también el resultado en un fichero en el formato que se quiera.</a:t>
            </a:r>
          </a:p>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Ejemplo: </a:t>
            </a:r>
          </a:p>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	</a:t>
            </a:r>
            <a:r>
              <a:rPr lang="es-ES" sz="1100" dirty="0">
                <a:solidFill>
                  <a:srgbClr val="5F0095"/>
                </a:solidFill>
                <a:latin typeface="Source Sans Pro" panose="020B0503030403020204" pitchFamily="34" charset="0"/>
                <a:cs typeface="Times New Roman" panose="02020603050405020304" pitchFamily="18" charset="0"/>
              </a:rPr>
              <a:t>antonio_gutierrez_sales_eh </a:t>
            </a:r>
            <a:r>
              <a:rPr lang="es-ES" sz="1100" dirty="0">
                <a:solidFill>
                  <a:srgbClr val="5F0095"/>
                </a:solidFill>
                <a:latin typeface="Source Sans Pro" panose="020B0503030403020204" pitchFamily="34" charset="0"/>
                <a:cs typeface="Times New Roman" panose="02020603050405020304" pitchFamily="18" charset="0"/>
                <a:sym typeface="Wingdings" panose="05000000000000000000" pitchFamily="2" charset="2"/>
              </a:rPr>
              <a:t> </a:t>
            </a:r>
            <a:r>
              <a:rPr lang="es-ES" sz="1100" dirty="0">
                <a:solidFill>
                  <a:srgbClr val="5F0095"/>
                </a:solidFill>
                <a:latin typeface="Source Sans Pro" panose="020B0503030403020204" pitchFamily="34" charset="0"/>
                <a:cs typeface="Times New Roman" panose="02020603050405020304" pitchFamily="18" charset="0"/>
              </a:rPr>
              <a:t>antonio_gutierrez_sales_eh_bronze </a:t>
            </a:r>
            <a:r>
              <a:rPr lang="es-ES" sz="1100" dirty="0">
                <a:solidFill>
                  <a:srgbClr val="5F0095"/>
                </a:solidFill>
                <a:latin typeface="Source Sans Pro" panose="020B0503030403020204" pitchFamily="34" charset="0"/>
                <a:cs typeface="Times New Roman" panose="02020603050405020304" pitchFamily="18" charset="0"/>
                <a:sym typeface="Wingdings" panose="05000000000000000000" pitchFamily="2" charset="2"/>
              </a:rPr>
              <a:t> </a:t>
            </a:r>
            <a:r>
              <a:rPr lang="es-ES" sz="1100" dirty="0">
                <a:solidFill>
                  <a:srgbClr val="5F0095"/>
                </a:solidFill>
                <a:latin typeface="Source Sans Pro" panose="020B0503030403020204" pitchFamily="34" charset="0"/>
                <a:cs typeface="Times New Roman" panose="02020603050405020304" pitchFamily="18" charset="0"/>
              </a:rPr>
              <a:t>antonio_gutierrez_sales_eh_sylver </a:t>
            </a:r>
            <a:r>
              <a:rPr lang="es-ES" sz="1100" dirty="0">
                <a:solidFill>
                  <a:srgbClr val="5F0095"/>
                </a:solidFill>
                <a:latin typeface="Source Sans Pro" panose="020B0503030403020204" pitchFamily="34" charset="0"/>
                <a:cs typeface="Times New Roman" panose="02020603050405020304" pitchFamily="18" charset="0"/>
                <a:sym typeface="Wingdings" panose="05000000000000000000" pitchFamily="2" charset="2"/>
              </a:rPr>
              <a:t> </a:t>
            </a:r>
            <a:r>
              <a:rPr lang="es-ES" sz="1100" dirty="0">
                <a:solidFill>
                  <a:srgbClr val="5F0095"/>
                </a:solidFill>
                <a:latin typeface="Source Sans Pro" panose="020B0503030403020204" pitchFamily="34" charset="0"/>
                <a:cs typeface="Times New Roman" panose="02020603050405020304" pitchFamily="18" charset="0"/>
              </a:rPr>
              <a:t>antonio_gutierrez_sales_eh_gold</a:t>
            </a:r>
          </a:p>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A continuación, estos son algunos ejemplos de casos de uso que se pueden implementar:</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Registro de Transacciones Financieras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Datos de Empleados y Horas Laborales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Registro de Sensores de IoT</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Datos de Usuarios y Actividades en un Sitio Web</a:t>
            </a:r>
            <a:endPar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Cualquier caso de uso diferente que se le ocurra a cada uno</a:t>
            </a:r>
            <a:endPar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defTabSz="914400">
              <a:lnSpc>
                <a:spcPct val="107000"/>
              </a:lnSpc>
              <a:spcAft>
                <a:spcPts val="800"/>
              </a:spcAft>
            </a:pPr>
            <a:r>
              <a:rPr lang="es-ES" sz="120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Sugerencia</a:t>
            </a:r>
            <a:r>
              <a:rPr lang="es-ES" sz="1200" b="0"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 Utilizar el propio generador de mensajes que facilita stream analytics</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32</a:t>
            </a:fld>
            <a:endParaRPr lang="en-GB" dirty="0"/>
          </a:p>
        </p:txBody>
      </p:sp>
    </p:spTree>
    <p:extLst>
      <p:ext uri="{BB962C8B-B14F-4D97-AF65-F5344CB8AC3E}">
        <p14:creationId xmlns:p14="http://schemas.microsoft.com/office/powerpoint/2010/main" val="32630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A3C9B0-3604-F4C5-020A-8A06DF1D857C}"/>
              </a:ext>
            </a:extLst>
          </p:cNvPr>
          <p:cNvSpPr>
            <a:spLocks noGrp="1"/>
          </p:cNvSpPr>
          <p:nvPr>
            <p:ph type="title"/>
          </p:nvPr>
        </p:nvSpPr>
        <p:spPr/>
        <p:txBody>
          <a:bodyPr/>
          <a:lstStyle/>
          <a:p>
            <a:r>
              <a:rPr lang="es-ES_tradnl" dirty="0"/>
              <a:t>documentacion</a:t>
            </a:r>
            <a:endParaRPr lang="LID4096" dirty="0"/>
          </a:p>
        </p:txBody>
      </p:sp>
      <p:sp>
        <p:nvSpPr>
          <p:cNvPr id="5" name="Footer Placeholder 4">
            <a:extLst>
              <a:ext uri="{FF2B5EF4-FFF2-40B4-BE49-F238E27FC236}">
                <a16:creationId xmlns:a16="http://schemas.microsoft.com/office/drawing/2014/main" id="{671D7194-95EE-9410-A7C6-1E60F6A53E64}"/>
              </a:ext>
            </a:extLst>
          </p:cNvPr>
          <p:cNvSpPr>
            <a:spLocks noGrp="1"/>
          </p:cNvSpPr>
          <p:nvPr>
            <p:ph type="ftr" sz="quarter" idx="19"/>
          </p:nvPr>
        </p:nvSpPr>
        <p:spPr/>
        <p:txBody>
          <a:bodyPr/>
          <a:lstStyle/>
          <a:p>
            <a:r>
              <a:rPr lang="en-US" dirty="0"/>
              <a:t>Copyright © 2021 Accenture. All rights reserved.</a:t>
            </a:r>
            <a:endParaRPr lang="en-GB" dirty="0"/>
          </a:p>
        </p:txBody>
      </p:sp>
      <p:sp>
        <p:nvSpPr>
          <p:cNvPr id="6" name="Slide Number Placeholder 5">
            <a:extLst>
              <a:ext uri="{FF2B5EF4-FFF2-40B4-BE49-F238E27FC236}">
                <a16:creationId xmlns:a16="http://schemas.microsoft.com/office/drawing/2014/main" id="{7C75C7F7-FEFF-6A15-F4D6-BB60DB6DDE31}"/>
              </a:ext>
            </a:extLst>
          </p:cNvPr>
          <p:cNvSpPr>
            <a:spLocks noGrp="1"/>
          </p:cNvSpPr>
          <p:nvPr>
            <p:ph type="sldNum" sz="quarter" idx="20"/>
          </p:nvPr>
        </p:nvSpPr>
        <p:spPr/>
        <p:txBody>
          <a:bodyPr/>
          <a:lstStyle/>
          <a:p>
            <a:fld id="{17D800ED-CB1B-4EBC-A0D2-2190AF4D8872}" type="slidenum">
              <a:rPr lang="en-GB" smtClean="0"/>
              <a:pPr/>
              <a:t>33</a:t>
            </a:fld>
            <a:endParaRPr lang="en-GB" dirty="0"/>
          </a:p>
        </p:txBody>
      </p:sp>
      <p:sp>
        <p:nvSpPr>
          <p:cNvPr id="7" name="Rectangle 2">
            <a:extLst>
              <a:ext uri="{FF2B5EF4-FFF2-40B4-BE49-F238E27FC236}">
                <a16:creationId xmlns:a16="http://schemas.microsoft.com/office/drawing/2014/main" id="{8F1F41DC-A5ED-A4E2-71C6-D08DB27E42F4}"/>
              </a:ext>
            </a:extLst>
          </p:cNvPr>
          <p:cNvSpPr>
            <a:spLocks noChangeArrowheads="1"/>
          </p:cNvSpPr>
          <p:nvPr/>
        </p:nvSpPr>
        <p:spPr bwMode="auto">
          <a:xfrm>
            <a:off x="1678488" y="1676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8" name="Rectangle 3">
            <a:extLst>
              <a:ext uri="{FF2B5EF4-FFF2-40B4-BE49-F238E27FC236}">
                <a16:creationId xmlns:a16="http://schemas.microsoft.com/office/drawing/2014/main" id="{47F2C3C8-9A61-0CD4-6426-ED271D49F22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TextBox 3">
            <a:extLst>
              <a:ext uri="{FF2B5EF4-FFF2-40B4-BE49-F238E27FC236}">
                <a16:creationId xmlns:a16="http://schemas.microsoft.com/office/drawing/2014/main" id="{5E9823AB-2D01-1AC8-4AFF-55ED4055841B}"/>
              </a:ext>
            </a:extLst>
          </p:cNvPr>
          <p:cNvSpPr txBox="1"/>
          <p:nvPr/>
        </p:nvSpPr>
        <p:spPr>
          <a:xfrm>
            <a:off x="591363" y="1355641"/>
            <a:ext cx="10714811" cy="3861442"/>
          </a:xfrm>
          <a:prstGeom prst="rect">
            <a:avLst/>
          </a:prstGeom>
          <a:noFill/>
        </p:spPr>
        <p:txBody>
          <a:bodyPr wrap="square">
            <a:spAutoFit/>
          </a:bodyPr>
          <a:lstStyle/>
          <a:p>
            <a:pPr lvl="1">
              <a:lnSpc>
                <a:spcPct val="107000"/>
              </a:lnSpc>
              <a:spcAft>
                <a:spcPts val="800"/>
              </a:spcAft>
            </a:pPr>
            <a:endParaRPr lang="es-ES" sz="2000" i="1" dirty="0">
              <a:solidFill>
                <a:srgbClr val="5F0095"/>
              </a:solidFill>
              <a:effectLst/>
              <a:latin typeface="Source Sans Pro" panose="020B0503030403020204" pitchFamily="34" charset="0"/>
              <a:ea typeface="Times New Roman" panose="02020603050405020304" pitchFamily="18" charset="0"/>
              <a:cs typeface="Times New Roman" panose="02020603050405020304" pitchFamily="18" charset="0"/>
              <a:hlinkClick r:id="rId3"/>
            </a:endParaRPr>
          </a:p>
          <a:p>
            <a:pPr lvl="1">
              <a:lnSpc>
                <a:spcPct val="107000"/>
              </a:lnSpc>
              <a:spcAft>
                <a:spcPts val="800"/>
              </a:spcAft>
            </a:pP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3"/>
            </a:endParaRPr>
          </a:p>
          <a:p>
            <a:pPr lvl="1">
              <a:lnSpc>
                <a:spcPct val="107000"/>
              </a:lnSpc>
              <a:spcAft>
                <a:spcPts val="800"/>
              </a:spcAft>
            </a:pPr>
            <a:r>
              <a:rPr lang="es-ES" sz="2000" i="1" dirty="0">
                <a:solidFill>
                  <a:srgbClr val="5F0095"/>
                </a:solidFill>
                <a:effectLst/>
                <a:latin typeface="Source Sans Pro" panose="020B0503030403020204" pitchFamily="34" charset="0"/>
                <a:ea typeface="Times New Roman" panose="02020603050405020304" pitchFamily="18" charset="0"/>
                <a:cs typeface="Times New Roman" panose="02020603050405020304" pitchFamily="18" charset="0"/>
                <a:hlinkClick r:id="rId4"/>
              </a:rPr>
              <a:t>https://learn.microsoft.com/es-es/credentials/certifications/azure-fundamentals/</a:t>
            </a:r>
            <a:endParaRPr lang="es-ES" sz="2000" i="1" dirty="0">
              <a:solidFill>
                <a:srgbClr val="5F0095"/>
              </a:solidFill>
              <a:effectLst/>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5"/>
              </a:rPr>
              <a:t>https://learn.microsoft.com/es-mx/azure/data-factory/quickstart-create-data-factory</a:t>
            </a: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6"/>
              </a:rPr>
              <a:t>https://learn.microsoft.com/en-us/azure/azure-functions/</a:t>
            </a: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rPr>
              <a:t>Stream analytics: </a:t>
            </a:r>
            <a:r>
              <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7"/>
              </a:rPr>
              <a:t>https://www.youtube.com/watch?v=NbGmyjgY0pU</a:t>
            </a: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hlinkClick r:id="rId8"/>
              </a:rPr>
              <a:t>https://learn.microsoft.com/es-mx/azure/stream-analytics/stream-analytics-introduction</a:t>
            </a: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endParaRPr lang="es-ES" sz="2000" i="1" dirty="0">
              <a:solidFill>
                <a:srgbClr val="5F0095"/>
              </a:solidFill>
              <a:latin typeface="Source Sans Pro" panose="020B0503030403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07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2" y="1041957"/>
            <a:ext cx="11554202" cy="515861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introducción</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92729" y="1455699"/>
            <a:ext cx="10027707" cy="2339365"/>
          </a:xfrm>
        </p:spPr>
        <p:txBody>
          <a:bodyPr/>
          <a:lstStyle/>
          <a:p>
            <a:pPr defTabSz="914400">
              <a:lnSpc>
                <a:spcPct val="107000"/>
              </a:lnSpc>
              <a:spcAft>
                <a:spcPts val="800"/>
              </a:spcAft>
            </a:pPr>
            <a:r>
              <a:rPr lang="es-ES" sz="2000" dirty="0">
                <a:solidFill>
                  <a:srgbClr val="5F0095"/>
                </a:solidFill>
                <a:latin typeface="Source Sans Pro" panose="020B0503030403020204" pitchFamily="34" charset="0"/>
                <a:cs typeface="Times New Roman" panose="02020603050405020304" pitchFamily="18" charset="0"/>
              </a:rPr>
              <a:t>Azure Data Factory es un servicio en la nube de Microsoft diseñado para la orquestación y automatización de flujos de trabajo de datos, permitiendo la integración, transformación y carga de datos de manera eficiente entre distintas fuentes y destinos, todo ello de manera escalable, segura y con capacidad de monitoreo y gestión avanzada. </a:t>
            </a:r>
          </a:p>
          <a:p>
            <a:endParaRPr lang="es-ES" sz="2400" u="sng" dirty="0">
              <a:solidFill>
                <a:srgbClr val="0000FF"/>
              </a:solidFill>
              <a:latin typeface="Source Sans Pro" panose="020B0503030403020204" pitchFamily="34"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4</a:t>
            </a:fld>
            <a:endParaRPr lang="en-GB" dirty="0"/>
          </a:p>
        </p:txBody>
      </p:sp>
      <p:pic>
        <p:nvPicPr>
          <p:cNvPr id="8" name="Picture 7">
            <a:extLst>
              <a:ext uri="{FF2B5EF4-FFF2-40B4-BE49-F238E27FC236}">
                <a16:creationId xmlns:a16="http://schemas.microsoft.com/office/drawing/2014/main" id="{097F4BC3-37DB-DE59-EC4A-B0547890D959}"/>
              </a:ext>
            </a:extLst>
          </p:cNvPr>
          <p:cNvPicPr>
            <a:picLocks noChangeAspect="1"/>
          </p:cNvPicPr>
          <p:nvPr/>
        </p:nvPicPr>
        <p:blipFill>
          <a:blip r:embed="rId3"/>
          <a:stretch>
            <a:fillRect/>
          </a:stretch>
        </p:blipFill>
        <p:spPr>
          <a:xfrm>
            <a:off x="2644698" y="2906386"/>
            <a:ext cx="6249135" cy="3053324"/>
          </a:xfrm>
          <a:prstGeom prst="rect">
            <a:avLst/>
          </a:prstGeom>
        </p:spPr>
      </p:pic>
    </p:spTree>
    <p:extLst>
      <p:ext uri="{BB962C8B-B14F-4D97-AF65-F5344CB8AC3E}">
        <p14:creationId xmlns:p14="http://schemas.microsoft.com/office/powerpoint/2010/main" val="102639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29481" y="778598"/>
            <a:ext cx="11693701" cy="546829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a:xfrm>
            <a:off x="345017" y="332076"/>
            <a:ext cx="10493206" cy="776139"/>
          </a:xfrm>
        </p:spPr>
        <p:txBody>
          <a:bodyPr/>
          <a:lstStyle/>
          <a:p>
            <a:r>
              <a:rPr lang="es-ES_tradnl" dirty="0"/>
              <a:t>Azure datafactory – beneficios de uso</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810516" y="1531054"/>
            <a:ext cx="10027707" cy="4785591"/>
          </a:xfrm>
        </p:spPr>
        <p:txBody>
          <a:bodyPr/>
          <a:lstStyle/>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Integración de datos heterogéneos: </a:t>
            </a:r>
            <a:r>
              <a:rPr lang="es-ES" sz="1400" b="0" dirty="0">
                <a:solidFill>
                  <a:srgbClr val="5F0095"/>
                </a:solidFill>
                <a:latin typeface="Source Sans Pro" panose="020B0503030403020204" pitchFamily="34" charset="0"/>
                <a:cs typeface="Times New Roman" panose="02020603050405020304" pitchFamily="18" charset="0"/>
              </a:rPr>
              <a:t>ADF permite integrar datos de diversas fuentes, incluyendo bases de datos relacionales, almacenes de datos, archivos en la nube y locales, aplicaciones SaaS, y servicios web, facilitando la integración de sistemas con soluciones modernas.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Orquestación de flujos de trabajo</a:t>
            </a:r>
            <a:r>
              <a:rPr lang="es-ES" sz="1400" b="0" dirty="0">
                <a:solidFill>
                  <a:srgbClr val="5F0095"/>
                </a:solidFill>
                <a:latin typeface="Source Sans Pro" panose="020B0503030403020204" pitchFamily="34" charset="0"/>
                <a:cs typeface="Times New Roman" panose="02020603050405020304" pitchFamily="18" charset="0"/>
              </a:rPr>
              <a:t>: ADF ofrece una interfaz visual intuitiva para diseñar, programar y ejecutar flujos de trabajo complejos de datos, lo que facilita la orquestación de actividades de extracción, transformación y carga (ETL) de datos.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Transformación de datos escalable</a:t>
            </a:r>
            <a:r>
              <a:rPr lang="es-ES" sz="1400" b="0" dirty="0">
                <a:solidFill>
                  <a:srgbClr val="5F0095"/>
                </a:solidFill>
                <a:latin typeface="Source Sans Pro" panose="020B0503030403020204" pitchFamily="34" charset="0"/>
                <a:cs typeface="Times New Roman" panose="02020603050405020304" pitchFamily="18" charset="0"/>
              </a:rPr>
              <a:t>: ADF proporciona capacidades de transformación de datos escalables y distribuidas, permitiendo realizar tareas como limpieza, normalización, agregación y enriquecimiento de datos a gran escala.</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Automatización y programación</a:t>
            </a:r>
            <a:r>
              <a:rPr lang="es-ES" sz="1400" b="0" dirty="0">
                <a:solidFill>
                  <a:srgbClr val="5F0095"/>
                </a:solidFill>
                <a:latin typeface="Source Sans Pro" panose="020B0503030403020204" pitchFamily="34" charset="0"/>
                <a:cs typeface="Times New Roman" panose="02020603050405020304" pitchFamily="18" charset="0"/>
              </a:rPr>
              <a:t>: ADF permite automatizar la ejecución de flujos de trabajo de datos mediante la programación de gatillos basados en eventos temporales, cambios en datos o acciones específicas, lo que garantiza la actualización regular y oportuna de los datos.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Escalabilidad y rendimiento</a:t>
            </a:r>
            <a:r>
              <a:rPr lang="es-ES" sz="1400" b="0" dirty="0">
                <a:solidFill>
                  <a:srgbClr val="5F0095"/>
                </a:solidFill>
                <a:latin typeface="Source Sans Pro" panose="020B0503030403020204" pitchFamily="34" charset="0"/>
                <a:cs typeface="Times New Roman" panose="02020603050405020304" pitchFamily="18" charset="0"/>
              </a:rPr>
              <a:t>: ADF ofrece escalabilidad horizontal y vertical para manejar grandes volúmenes de datos y cargas de trabajo intensivas, asegurando un rendimiento óptimo incluso en entornos de datos altamente demandantes.</a:t>
            </a:r>
          </a:p>
          <a:p>
            <a:pPr marL="342900" indent="-342900" defTabSz="914400">
              <a:lnSpc>
                <a:spcPct val="107000"/>
              </a:lnSpc>
              <a:spcAft>
                <a:spcPts val="800"/>
              </a:spcAft>
              <a:buFont typeface="Arial" panose="020B0604020202020204" pitchFamily="34" charset="0"/>
              <a:buChar char="•"/>
            </a:pPr>
            <a:endParaRPr lang="es-ES" sz="1400" b="0" dirty="0">
              <a:solidFill>
                <a:srgbClr val="5F0095"/>
              </a:solidFill>
              <a:latin typeface="Source Sans Pro" panose="020B0503030403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5</a:t>
            </a:fld>
            <a:endParaRPr lang="en-GB" dirty="0"/>
          </a:p>
        </p:txBody>
      </p:sp>
    </p:spTree>
    <p:extLst>
      <p:ext uri="{BB962C8B-B14F-4D97-AF65-F5344CB8AC3E}">
        <p14:creationId xmlns:p14="http://schemas.microsoft.com/office/powerpoint/2010/main" val="60025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49149" y="841972"/>
            <a:ext cx="11693701" cy="545924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1012938" y="1301448"/>
            <a:ext cx="10027707" cy="4714580"/>
          </a:xfrm>
        </p:spPr>
        <p:txBody>
          <a:bodyPr/>
          <a:lstStyle/>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Pipeline</a:t>
            </a:r>
            <a:r>
              <a:rPr lang="es-ES" sz="1400" b="0" dirty="0">
                <a:solidFill>
                  <a:srgbClr val="5F0095"/>
                </a:solidFill>
                <a:latin typeface="Source Sans Pro" panose="020B0503030403020204" pitchFamily="34" charset="0"/>
                <a:cs typeface="Times New Roman" panose="02020603050405020304" pitchFamily="18" charset="0"/>
              </a:rPr>
              <a:t>: Es la unidad básica de trabajo en Azure Data Factory. Un pipeline define el flujo de datos desde las fuentes hasta los destinos. Un pipeline puede contener uno o más actividades que realizan diversas operaciones en los datos, como copiar datos, transformarlos o ejecutar tareas de análisis.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Actividades</a:t>
            </a:r>
            <a:r>
              <a:rPr lang="es-ES" sz="1400" b="0" dirty="0">
                <a:solidFill>
                  <a:srgbClr val="5F0095"/>
                </a:solidFill>
                <a:latin typeface="Source Sans Pro" panose="020B0503030403020204" pitchFamily="34" charset="0"/>
                <a:cs typeface="Times New Roman" panose="02020603050405020304" pitchFamily="18" charset="0"/>
              </a:rPr>
              <a:t>: Son las unidades de trabajo individuales dentro de un pipeline. Cada actividad representa una tarea específica, como copiar datos desde una fuente, transformarlos utilizando un script de Azure Functions, o cargarlos en un destino como Azure SQL Database o Azure Blob Storage.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Linked Service</a:t>
            </a:r>
            <a:r>
              <a:rPr lang="es-ES" sz="1400" b="0" dirty="0">
                <a:solidFill>
                  <a:srgbClr val="5F0095"/>
                </a:solidFill>
                <a:latin typeface="Source Sans Pro" panose="020B0503030403020204" pitchFamily="34" charset="0"/>
                <a:cs typeface="Times New Roman" panose="02020603050405020304" pitchFamily="18" charset="0"/>
              </a:rPr>
              <a:t>: Un conector es una interfaz de conexión que permite a Data Factory interactuar con diversos servicios de almacenamiento y procesamiento de datos, como Azure Blob Storage, Azure SQL Database, Azure Data Lake Storage, Amazon S3, y muchos otros servicios locales o en la nube.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Dataset</a:t>
            </a:r>
            <a:r>
              <a:rPr lang="es-ES" sz="1400" b="0" dirty="0">
                <a:solidFill>
                  <a:srgbClr val="5F0095"/>
                </a:solidFill>
                <a:latin typeface="Source Sans Pro" panose="020B0503030403020204" pitchFamily="34" charset="0"/>
                <a:cs typeface="Times New Roman" panose="02020603050405020304" pitchFamily="18" charset="0"/>
              </a:rPr>
              <a:t> (Conjunto de datos): Representa la estructura de los datos que se utilizan en las actividades dentro de un pipeline. Un dataset define la ubicación de los datos, el esquema, y cualquier configuración adicional necesaria para acceder a ellos.</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Triggers</a:t>
            </a:r>
            <a:r>
              <a:rPr lang="es-ES" sz="1400" b="0" dirty="0">
                <a:solidFill>
                  <a:srgbClr val="5F0095"/>
                </a:solidFill>
                <a:latin typeface="Source Sans Pro" panose="020B0503030403020204" pitchFamily="34" charset="0"/>
                <a:cs typeface="Times New Roman" panose="02020603050405020304" pitchFamily="18" charset="0"/>
              </a:rPr>
              <a:t>: Son eventos que inician la ejecución de un pipeline. Pueden ser programados para ejecutarse en horarios específicos, desencadenados por eventos de datos, o iniciados manualmente.</a:t>
            </a:r>
          </a:p>
          <a:p>
            <a:pPr marL="342900" indent="-342900" defTabSz="914400">
              <a:lnSpc>
                <a:spcPct val="107000"/>
              </a:lnSpc>
              <a:spcAft>
                <a:spcPts val="800"/>
              </a:spcAft>
              <a:buFont typeface="Arial" panose="020B0604020202020204" pitchFamily="34" charset="0"/>
              <a:buChar char="•"/>
            </a:pPr>
            <a:r>
              <a:rPr lang="es-ES" sz="1400" dirty="0">
                <a:solidFill>
                  <a:srgbClr val="5F0095"/>
                </a:solidFill>
                <a:latin typeface="Source Sans Pro" panose="020B0503030403020204" pitchFamily="34" charset="0"/>
                <a:cs typeface="Times New Roman" panose="02020603050405020304" pitchFamily="18" charset="0"/>
              </a:rPr>
              <a:t>Integration Runtime: </a:t>
            </a:r>
            <a:r>
              <a:rPr lang="es-ES" sz="1400" b="0" dirty="0">
                <a:solidFill>
                  <a:srgbClr val="5F0095"/>
                </a:solidFill>
                <a:latin typeface="Source Sans Pro" panose="020B0503030403020204" pitchFamily="34" charset="0"/>
                <a:cs typeface="Times New Roman" panose="02020603050405020304" pitchFamily="18" charset="0"/>
              </a:rPr>
              <a:t>Un Integration Runtime es un componente en Azure Data Factory que facilita la transferencia segura de datos entre diferentes fuentes y destinos, ya sea en la nube o en entornos locales.</a:t>
            </a:r>
          </a:p>
          <a:p>
            <a:pPr marL="0" lvl="1" indent="0" defTabSz="914400" eaLnBrk="0" fontAlgn="base" hangingPunct="0">
              <a:spcBef>
                <a:spcPct val="0"/>
              </a:spcBef>
              <a:spcAft>
                <a:spcPct val="0"/>
              </a:spcAft>
              <a:buNone/>
            </a:pPr>
            <a:endParaRPr lang="es-ES_tradnl" sz="1400" dirty="0">
              <a:solidFill>
                <a:srgbClr val="5F0095"/>
              </a:solidFill>
              <a:ea typeface="+mn-ea"/>
              <a:cs typeface="Times New Roman" panose="02020603050405020304" pitchFamily="18" charset="0"/>
            </a:endParaRP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6</a:t>
            </a:fld>
            <a:endParaRPr lang="en-GB" dirty="0"/>
          </a:p>
        </p:txBody>
      </p:sp>
    </p:spTree>
    <p:extLst>
      <p:ext uri="{BB962C8B-B14F-4D97-AF65-F5344CB8AC3E}">
        <p14:creationId xmlns:p14="http://schemas.microsoft.com/office/powerpoint/2010/main" val="72531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7</a:t>
            </a:fld>
            <a:endParaRPr lang="en-GB" dirty="0"/>
          </a:p>
        </p:txBody>
      </p:sp>
      <p:pic>
        <p:nvPicPr>
          <p:cNvPr id="10" name="Picture 9">
            <a:extLst>
              <a:ext uri="{FF2B5EF4-FFF2-40B4-BE49-F238E27FC236}">
                <a16:creationId xmlns:a16="http://schemas.microsoft.com/office/drawing/2014/main" id="{E1AA9C66-90AA-C681-F28B-A2A5399AB84F}"/>
              </a:ext>
            </a:extLst>
          </p:cNvPr>
          <p:cNvPicPr>
            <a:picLocks noChangeAspect="1"/>
          </p:cNvPicPr>
          <p:nvPr/>
        </p:nvPicPr>
        <p:blipFill>
          <a:blip r:embed="rId3"/>
          <a:stretch>
            <a:fillRect/>
          </a:stretch>
        </p:blipFill>
        <p:spPr>
          <a:xfrm>
            <a:off x="909304" y="1620036"/>
            <a:ext cx="9927693" cy="4577596"/>
          </a:xfrm>
          <a:prstGeom prst="rect">
            <a:avLst/>
          </a:prstGeom>
        </p:spPr>
      </p:pic>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Pipelines</a:t>
            </a:r>
            <a:endParaRPr lang="LID4096" sz="1600" dirty="0"/>
          </a:p>
        </p:txBody>
      </p:sp>
      <p:sp>
        <p:nvSpPr>
          <p:cNvPr id="12" name="Rectangle 11">
            <a:extLst>
              <a:ext uri="{FF2B5EF4-FFF2-40B4-BE49-F238E27FC236}">
                <a16:creationId xmlns:a16="http://schemas.microsoft.com/office/drawing/2014/main" id="{1AD6E926-FA10-B865-085C-FD1550D0B72B}"/>
              </a:ext>
            </a:extLst>
          </p:cNvPr>
          <p:cNvSpPr/>
          <p:nvPr/>
        </p:nvSpPr>
        <p:spPr>
          <a:xfrm>
            <a:off x="3811509" y="2154725"/>
            <a:ext cx="7025489" cy="2000816"/>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 name="Rectangle 2">
            <a:extLst>
              <a:ext uri="{FF2B5EF4-FFF2-40B4-BE49-F238E27FC236}">
                <a16:creationId xmlns:a16="http://schemas.microsoft.com/office/drawing/2014/main" id="{04C2F2BA-970B-E145-35D7-D868F726E72D}"/>
              </a:ext>
            </a:extLst>
          </p:cNvPr>
          <p:cNvSpPr/>
          <p:nvPr/>
        </p:nvSpPr>
        <p:spPr>
          <a:xfrm>
            <a:off x="1143071" y="2428592"/>
            <a:ext cx="1565623" cy="2635114"/>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0540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EFBBE0-B3AF-76A4-322C-4ED8DB0F2535}"/>
              </a:ext>
            </a:extLst>
          </p:cNvPr>
          <p:cNvSpPr/>
          <p:nvPr/>
        </p:nvSpPr>
        <p:spPr>
          <a:xfrm>
            <a:off x="249149" y="1802920"/>
            <a:ext cx="11693701" cy="449829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3" name="Text Placeholder 2">
            <a:extLst>
              <a:ext uri="{FF2B5EF4-FFF2-40B4-BE49-F238E27FC236}">
                <a16:creationId xmlns:a16="http://schemas.microsoft.com/office/drawing/2014/main" id="{739EA05F-7FE5-1F2A-B545-BBA8759FDA8A}"/>
              </a:ext>
            </a:extLst>
          </p:cNvPr>
          <p:cNvSpPr>
            <a:spLocks noGrp="1"/>
          </p:cNvSpPr>
          <p:nvPr>
            <p:ph type="body" sz="quarter" idx="13"/>
          </p:nvPr>
        </p:nvSpPr>
        <p:spPr>
          <a:xfrm>
            <a:off x="969805" y="1981482"/>
            <a:ext cx="10027707" cy="4714580"/>
          </a:xfrm>
        </p:spPr>
        <p:txBody>
          <a:bodyPr/>
          <a:lstStyle/>
          <a:p>
            <a:pPr defTabSz="914400">
              <a:lnSpc>
                <a:spcPct val="107000"/>
              </a:lnSpc>
              <a:spcAft>
                <a:spcPts val="800"/>
              </a:spcAft>
            </a:pPr>
            <a:r>
              <a:rPr lang="es-ES" sz="1200" b="0" dirty="0">
                <a:solidFill>
                  <a:srgbClr val="5F0095"/>
                </a:solidFill>
                <a:latin typeface="Source Sans Pro" panose="020B0503030403020204" pitchFamily="34" charset="0"/>
                <a:cs typeface="Times New Roman" panose="02020603050405020304" pitchFamily="18" charset="0"/>
              </a:rPr>
              <a:t>Existen varios tipos de actividades en Azure Data Factory. Estas sólo son unas pocas: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Copy Activity</a:t>
            </a:r>
            <a:r>
              <a:rPr lang="es-ES" sz="1200" b="0" dirty="0">
                <a:solidFill>
                  <a:srgbClr val="5F0095"/>
                </a:solidFill>
                <a:latin typeface="Source Sans Pro" panose="020B0503030403020204" pitchFamily="34" charset="0"/>
                <a:cs typeface="Times New Roman" panose="02020603050405020304" pitchFamily="18" charset="0"/>
              </a:rPr>
              <a:t>: Esta es la actividad más común y se utiliza para copiar datos entre diferentes almacenes de datos, como Azure Blob Storage, Azure SQL Database, Azure Data Lake Storage, entre otros. Puede realizar operaciones de copia incremental, transformaciones de datos durante la copia, y manejar varios formatos de datos.</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Data Flow Activity</a:t>
            </a:r>
            <a:r>
              <a:rPr lang="es-ES" sz="1200" b="0" dirty="0">
                <a:solidFill>
                  <a:srgbClr val="5F0095"/>
                </a:solidFill>
                <a:latin typeface="Source Sans Pro" panose="020B0503030403020204" pitchFamily="34" charset="0"/>
                <a:cs typeface="Times New Roman" panose="02020603050405020304" pitchFamily="18" charset="0"/>
              </a:rPr>
              <a:t>: Esta actividad permite definir y ejecutar transformaciones de datos utilizando la funcionalidad de Data Flows en Azure Data Factory. Puede realizar operaciones de transformación complejas, incluyendo filtrado, agregación, unión, etc.</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Stored Procedure Activity</a:t>
            </a:r>
            <a:r>
              <a:rPr lang="es-ES" sz="1200" b="0" dirty="0">
                <a:solidFill>
                  <a:srgbClr val="5F0095"/>
                </a:solidFill>
                <a:latin typeface="Source Sans Pro" panose="020B0503030403020204" pitchFamily="34" charset="0"/>
                <a:cs typeface="Times New Roman" panose="02020603050405020304" pitchFamily="18" charset="0"/>
              </a:rPr>
              <a:t>: Esta actividad se utiliza para ejecutar procedimientos almacenados en bases de datos relacionales, como Azure SQL Database, Azure Synapse Analytics, etc.</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Web Activity</a:t>
            </a:r>
            <a:r>
              <a:rPr lang="es-ES" sz="1200" b="0" dirty="0">
                <a:solidFill>
                  <a:srgbClr val="5F0095"/>
                </a:solidFill>
                <a:latin typeface="Source Sans Pro" panose="020B0503030403020204" pitchFamily="34" charset="0"/>
                <a:cs typeface="Times New Roman" panose="02020603050405020304" pitchFamily="18" charset="0"/>
              </a:rPr>
              <a:t>: Esta actividad permite realizar llamadas HTTP a servicios web para realizar acciones como invocar APIs, cargar archivos, etc.</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Notebook Activity</a:t>
            </a:r>
            <a:r>
              <a:rPr lang="es-ES" sz="1200" b="0" dirty="0">
                <a:solidFill>
                  <a:srgbClr val="5F0095"/>
                </a:solidFill>
                <a:latin typeface="Source Sans Pro" panose="020B0503030403020204" pitchFamily="34" charset="0"/>
                <a:cs typeface="Times New Roman" panose="02020603050405020304" pitchFamily="18" charset="0"/>
              </a:rPr>
              <a:t>: Esta actividad se utiliza para ejecutar cuadernos Jupyter o cuadernos de Azure Databricks como parte de un flujo de trabajo de Azure Data Factory.</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ForEach Activity</a:t>
            </a:r>
            <a:r>
              <a:rPr lang="es-ES" sz="1200" b="0" dirty="0">
                <a:solidFill>
                  <a:srgbClr val="5F0095"/>
                </a:solidFill>
                <a:latin typeface="Source Sans Pro" panose="020B0503030403020204" pitchFamily="34" charset="0"/>
                <a:cs typeface="Times New Roman" panose="02020603050405020304" pitchFamily="18" charset="0"/>
              </a:rPr>
              <a:t>: Esta actividad permite iterar sobre una lista de elementos y ejecutar actividades internas para cada elemento de la lista.</a:t>
            </a:r>
          </a:p>
          <a:p>
            <a:pPr marL="354325" lvl="1" indent="-171450" defTabSz="914400">
              <a:lnSpc>
                <a:spcPct val="107000"/>
              </a:lnSpc>
              <a:spcAft>
                <a:spcPts val="800"/>
              </a:spcAft>
              <a:buFont typeface="Arial" panose="020B0604020202020204" pitchFamily="34" charset="0"/>
              <a:buChar char="•"/>
            </a:pPr>
            <a:r>
              <a:rPr lang="es-ES" sz="1200" dirty="0">
                <a:solidFill>
                  <a:srgbClr val="5F0095"/>
                </a:solidFill>
                <a:latin typeface="Source Sans Pro" panose="020B0503030403020204" pitchFamily="34" charset="0"/>
                <a:cs typeface="Times New Roman" panose="02020603050405020304" pitchFamily="18" charset="0"/>
              </a:rPr>
              <a:t>If Condition Activity</a:t>
            </a:r>
            <a:r>
              <a:rPr lang="es-ES" sz="1200" b="0" dirty="0">
                <a:solidFill>
                  <a:srgbClr val="5F0095"/>
                </a:solidFill>
                <a:latin typeface="Source Sans Pro" panose="020B0503030403020204" pitchFamily="34" charset="0"/>
                <a:cs typeface="Times New Roman" panose="02020603050405020304" pitchFamily="18" charset="0"/>
              </a:rPr>
              <a:t>: Esta actividad permite evaluar una condición y ejecutar diferentes actividades basadas en el resultado de la evaluación.</a:t>
            </a:r>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8</a:t>
            </a:fld>
            <a:endParaRPr lang="en-GB" dirty="0"/>
          </a:p>
        </p:txBody>
      </p:sp>
      <p:sp>
        <p:nvSpPr>
          <p:cNvPr id="7" name="Title 1">
            <a:extLst>
              <a:ext uri="{FF2B5EF4-FFF2-40B4-BE49-F238E27FC236}">
                <a16:creationId xmlns:a16="http://schemas.microsoft.com/office/drawing/2014/main" id="{7F0D1EE0-9E71-AF39-FCC8-DD7B429E8F66}"/>
              </a:ext>
            </a:extLst>
          </p:cNvPr>
          <p:cNvSpPr txBox="1">
            <a:spLocks/>
          </p:cNvSpPr>
          <p:nvPr/>
        </p:nvSpPr>
        <p:spPr>
          <a:xfrm>
            <a:off x="900678"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activity</a:t>
            </a:r>
            <a:endParaRPr lang="LID4096" sz="1600" dirty="0"/>
          </a:p>
        </p:txBody>
      </p:sp>
    </p:spTree>
    <p:extLst>
      <p:ext uri="{BB962C8B-B14F-4D97-AF65-F5344CB8AC3E}">
        <p14:creationId xmlns:p14="http://schemas.microsoft.com/office/powerpoint/2010/main" val="428563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8D46-8803-ADAA-EBB3-1B8577263061}"/>
              </a:ext>
            </a:extLst>
          </p:cNvPr>
          <p:cNvSpPr>
            <a:spLocks noGrp="1"/>
          </p:cNvSpPr>
          <p:nvPr>
            <p:ph type="title"/>
          </p:nvPr>
        </p:nvSpPr>
        <p:spPr/>
        <p:txBody>
          <a:bodyPr/>
          <a:lstStyle/>
          <a:p>
            <a:r>
              <a:rPr lang="es-ES_tradnl" dirty="0"/>
              <a:t>Azure datafactory - componentes</a:t>
            </a:r>
            <a:endParaRPr lang="LID4096" dirty="0"/>
          </a:p>
        </p:txBody>
      </p:sp>
      <p:sp>
        <p:nvSpPr>
          <p:cNvPr id="4" name="Footer Placeholder 3">
            <a:extLst>
              <a:ext uri="{FF2B5EF4-FFF2-40B4-BE49-F238E27FC236}">
                <a16:creationId xmlns:a16="http://schemas.microsoft.com/office/drawing/2014/main" id="{4F9766DE-4B69-60CA-B5E1-61EB12E1FDFB}"/>
              </a:ext>
            </a:extLst>
          </p:cNvPr>
          <p:cNvSpPr>
            <a:spLocks noGrp="1"/>
          </p:cNvSpPr>
          <p:nvPr>
            <p:ph type="ftr" sz="quarter" idx="14"/>
          </p:nvPr>
        </p:nvSpPr>
        <p:spPr/>
        <p:txBody>
          <a:bodyPr/>
          <a:lstStyle/>
          <a:p>
            <a:r>
              <a:rPr lang="en-US" dirty="0"/>
              <a:t>Copyright © 2021 Accenture. All rights reserved.</a:t>
            </a:r>
            <a:endParaRPr lang="en-GB" dirty="0"/>
          </a:p>
        </p:txBody>
      </p:sp>
      <p:sp>
        <p:nvSpPr>
          <p:cNvPr id="5" name="Slide Number Placeholder 4">
            <a:extLst>
              <a:ext uri="{FF2B5EF4-FFF2-40B4-BE49-F238E27FC236}">
                <a16:creationId xmlns:a16="http://schemas.microsoft.com/office/drawing/2014/main" id="{B9847819-1111-2B26-8059-CACB23A09410}"/>
              </a:ext>
            </a:extLst>
          </p:cNvPr>
          <p:cNvSpPr>
            <a:spLocks noGrp="1"/>
          </p:cNvSpPr>
          <p:nvPr>
            <p:ph type="sldNum" sz="quarter" idx="15"/>
          </p:nvPr>
        </p:nvSpPr>
        <p:spPr/>
        <p:txBody>
          <a:bodyPr/>
          <a:lstStyle/>
          <a:p>
            <a:fld id="{17D800ED-CB1B-4EBC-A0D2-2190AF4D8872}" type="slidenum">
              <a:rPr lang="en-GB" smtClean="0"/>
              <a:pPr/>
              <a:t>9</a:t>
            </a:fld>
            <a:endParaRPr lang="en-GB" dirty="0"/>
          </a:p>
        </p:txBody>
      </p:sp>
      <p:pic>
        <p:nvPicPr>
          <p:cNvPr id="10" name="Picture 9">
            <a:extLst>
              <a:ext uri="{FF2B5EF4-FFF2-40B4-BE49-F238E27FC236}">
                <a16:creationId xmlns:a16="http://schemas.microsoft.com/office/drawing/2014/main" id="{E1AA9C66-90AA-C681-F28B-A2A5399AB84F}"/>
              </a:ext>
            </a:extLst>
          </p:cNvPr>
          <p:cNvPicPr>
            <a:picLocks noChangeAspect="1"/>
          </p:cNvPicPr>
          <p:nvPr/>
        </p:nvPicPr>
        <p:blipFill>
          <a:blip r:embed="rId3"/>
          <a:stretch>
            <a:fillRect/>
          </a:stretch>
        </p:blipFill>
        <p:spPr>
          <a:xfrm>
            <a:off x="909304" y="1620036"/>
            <a:ext cx="9927693" cy="4577596"/>
          </a:xfrm>
          <a:prstGeom prst="rect">
            <a:avLst/>
          </a:prstGeom>
        </p:spPr>
      </p:pic>
      <p:sp>
        <p:nvSpPr>
          <p:cNvPr id="11" name="Title 1">
            <a:extLst>
              <a:ext uri="{FF2B5EF4-FFF2-40B4-BE49-F238E27FC236}">
                <a16:creationId xmlns:a16="http://schemas.microsoft.com/office/drawing/2014/main" id="{F8477ACE-4A1F-7A08-9F5B-58A12787269F}"/>
              </a:ext>
            </a:extLst>
          </p:cNvPr>
          <p:cNvSpPr txBox="1">
            <a:spLocks/>
          </p:cNvSpPr>
          <p:nvPr/>
        </p:nvSpPr>
        <p:spPr>
          <a:xfrm>
            <a:off x="909304" y="1055757"/>
            <a:ext cx="4887886" cy="293685"/>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0" baseline="0">
                <a:solidFill>
                  <a:schemeClr val="accent1"/>
                </a:solidFill>
                <a:latin typeface="+mj-lt"/>
                <a:ea typeface="Arial Black" charset="0"/>
                <a:cs typeface="Arial Black" charset="0"/>
              </a:defRPr>
            </a:lvl1pPr>
          </a:lstStyle>
          <a:p>
            <a:r>
              <a:rPr lang="es-ES_tradnl" sz="1600" dirty="0"/>
              <a:t>Activity</a:t>
            </a:r>
            <a:endParaRPr lang="LID4096" sz="1600" dirty="0"/>
          </a:p>
        </p:txBody>
      </p:sp>
      <p:sp>
        <p:nvSpPr>
          <p:cNvPr id="12" name="Rectangle 11">
            <a:extLst>
              <a:ext uri="{FF2B5EF4-FFF2-40B4-BE49-F238E27FC236}">
                <a16:creationId xmlns:a16="http://schemas.microsoft.com/office/drawing/2014/main" id="{1AD6E926-FA10-B865-085C-FD1550D0B72B}"/>
              </a:ext>
            </a:extLst>
          </p:cNvPr>
          <p:cNvSpPr/>
          <p:nvPr/>
        </p:nvSpPr>
        <p:spPr>
          <a:xfrm>
            <a:off x="3880521" y="2631057"/>
            <a:ext cx="907140" cy="797943"/>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 name="Rectangle 2">
            <a:extLst>
              <a:ext uri="{FF2B5EF4-FFF2-40B4-BE49-F238E27FC236}">
                <a16:creationId xmlns:a16="http://schemas.microsoft.com/office/drawing/2014/main" id="{9117E132-74C5-DBDC-FD6E-2C36993BE994}"/>
              </a:ext>
            </a:extLst>
          </p:cNvPr>
          <p:cNvSpPr/>
          <p:nvPr/>
        </p:nvSpPr>
        <p:spPr>
          <a:xfrm>
            <a:off x="2756211" y="2378015"/>
            <a:ext cx="1039411" cy="2142227"/>
          </a:xfrm>
          <a:prstGeom prst="rect">
            <a:avLst/>
          </a:prstGeom>
          <a:solidFill>
            <a:schemeClr val="accent5">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503720967"/>
      </p:ext>
    </p:extLst>
  </p:cSld>
  <p:clrMapOvr>
    <a:masterClrMapping/>
  </p:clrMapOvr>
</p:sld>
</file>

<file path=ppt/theme/theme1.xml><?xml version="1.0" encoding="utf-8"?>
<a:theme xmlns:a="http://schemas.openxmlformats.org/drawingml/2006/main" name="172652 FS-Tech Adv Template 16x9">
  <a:themeElements>
    <a:clrScheme name="Accenture Consulting">
      <a:dk1>
        <a:srgbClr val="000000"/>
      </a:dk1>
      <a:lt1>
        <a:srgbClr val="FFFFFF"/>
      </a:lt1>
      <a:dk2>
        <a:srgbClr val="919191"/>
      </a:dk2>
      <a:lt2>
        <a:srgbClr val="6C6C6C"/>
      </a:lt2>
      <a:accent1>
        <a:srgbClr val="A100FF"/>
      </a:accent1>
      <a:accent2>
        <a:srgbClr val="00F3FF"/>
      </a:accent2>
      <a:accent3>
        <a:srgbClr val="7E00FF"/>
      </a:accent3>
      <a:accent4>
        <a:srgbClr val="7500C0"/>
      </a:accent4>
      <a:accent5>
        <a:srgbClr val="5F0095"/>
      </a:accent5>
      <a:accent6>
        <a:srgbClr val="380089"/>
      </a:accent6>
      <a:hlink>
        <a:srgbClr val="7C7C7C"/>
      </a:hlink>
      <a:folHlink>
        <a:srgbClr val="A9A9A9"/>
      </a:folHlink>
    </a:clrScheme>
    <a:fontScheme name="Accenture (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AccNEW_Template16x9_170608.potx" id="{4C61EA81-0B4A-4832-B3DB-F1BF43BFA7E7}" vid="{17D778EC-6D56-4ECC-BE8C-30B0EDAD88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2A843DC6BC68441B19CCCA2FF4F1434" ma:contentTypeVersion="4" ma:contentTypeDescription="Create a new document." ma:contentTypeScope="" ma:versionID="98fef4d79a95f2dfc6c1e30d565a4d96">
  <xsd:schema xmlns:xsd="http://www.w3.org/2001/XMLSchema" xmlns:xs="http://www.w3.org/2001/XMLSchema" xmlns:p="http://schemas.microsoft.com/office/2006/metadata/properties" xmlns:ns2="9e68c050-7578-4859-95ba-52326f4f4c00" targetNamespace="http://schemas.microsoft.com/office/2006/metadata/properties" ma:root="true" ma:fieldsID="322d89b8fd7db1d0cb6c0d604aa4d393" ns2:_="">
    <xsd:import namespace="9e68c050-7578-4859-95ba-52326f4f4c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68c050-7578-4859-95ba-52326f4f4c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B28840-8B3C-482B-87B5-7000BE6CAB5F}">
  <ds:schemaRefs>
    <ds:schemaRef ds:uri="http://schemas.microsoft.com/sharepoint/v3/contenttype/forms"/>
  </ds:schemaRefs>
</ds:datastoreItem>
</file>

<file path=customXml/itemProps2.xml><?xml version="1.0" encoding="utf-8"?>
<ds:datastoreItem xmlns:ds="http://schemas.openxmlformats.org/officeDocument/2006/customXml" ds:itemID="{6F57B9D3-201F-409C-B8BF-88084EC77A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68c050-7578-4859-95ba-52326f4f4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F997DC-BB5D-4A22-8708-B2F069A33BD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e68c050-7578-4859-95ba-52326f4f4c00"/>
    <ds:schemaRef ds:uri="http://purl.org/dc/elements/1.1/"/>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AccNEW_Template16x9_170608</Template>
  <TotalTime>32311</TotalTime>
  <Words>3889</Words>
  <Application>Microsoft Office PowerPoint</Application>
  <PresentationFormat>Widescreen</PresentationFormat>
  <Paragraphs>280</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Black</vt:lpstr>
      <vt:lpstr>Arial Bold</vt:lpstr>
      <vt:lpstr>Source Sans Pro</vt:lpstr>
      <vt:lpstr>Wingdings</vt:lpstr>
      <vt:lpstr>172652 FS-Tech Adv Template 16x9</vt:lpstr>
      <vt:lpstr>Azure processing</vt:lpstr>
      <vt:lpstr>contenidos</vt:lpstr>
      <vt:lpstr>Azure datafactory</vt:lpstr>
      <vt:lpstr>Azure datafactory - introducción</vt:lpstr>
      <vt:lpstr>Azure datafactory – beneficios de uso</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datafactory - componentes</vt:lpstr>
      <vt:lpstr>Azure function</vt:lpstr>
      <vt:lpstr>Azure function - introducción</vt:lpstr>
      <vt:lpstr>Azure function – tipos</vt:lpstr>
      <vt:lpstr>Azure function – componentes</vt:lpstr>
      <vt:lpstr>Ejemplo práctico - datafactory</vt:lpstr>
      <vt:lpstr>Ejercicio - datafactory</vt:lpstr>
      <vt:lpstr>Azure stream analytics</vt:lpstr>
      <vt:lpstr>Azure stream analytics - introducción</vt:lpstr>
      <vt:lpstr>Azure stream analytics - caracteristicas</vt:lpstr>
      <vt:lpstr>Azure stream analytics - jobs</vt:lpstr>
      <vt:lpstr>Azure stream analytics - eventhubs</vt:lpstr>
      <vt:lpstr>Azure stream analytics - eventhubs</vt:lpstr>
      <vt:lpstr>Ejemplo practico – stream analytics</vt:lpstr>
      <vt:lpstr>Ejercicio – stream analytics</vt:lpstr>
      <vt:lpstr>documentacion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Eunice Renelick</dc:creator>
  <cp:lastModifiedBy>Gutiérrez, Antonio</cp:lastModifiedBy>
  <cp:revision>426</cp:revision>
  <dcterms:created xsi:type="dcterms:W3CDTF">2017-06-21T04:31:34Z</dcterms:created>
  <dcterms:modified xsi:type="dcterms:W3CDTF">2024-02-28T18:32:59Z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lmcmanus</vt:lpwstr>
  </property>
  <property fmtid="{D5CDD505-2E9C-101B-9397-08002B2CF9AE}" pid="3" name="ComputerName">
    <vt:lpwstr>DLOADMIN</vt:lpwstr>
  </property>
  <property fmtid="{D5CDD505-2E9C-101B-9397-08002B2CF9AE}" pid="4" name="ContentTypeId">
    <vt:lpwstr>0x01010062A843DC6BC68441B19CCCA2FF4F1434</vt:lpwstr>
  </property>
</Properties>
</file>